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74" r:id="rId4"/>
    <p:sldId id="257" r:id="rId5"/>
    <p:sldId id="259" r:id="rId6"/>
    <p:sldId id="275"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6" r:id="rId21"/>
  </p:sldIdLst>
  <p:sldSz cx="9144000" cy="5143500" type="screen16x9"/>
  <p:notesSz cx="6858000" cy="9144000"/>
  <p:embeddedFontLst>
    <p:embeddedFont>
      <p:font typeface="Book Antiqua" panose="02040602050305030304" pitchFamily="18" charset="0"/>
      <p:regular r:id="rId23"/>
      <p:bold r:id="rId24"/>
      <p:italic r:id="rId25"/>
      <p:boldItalic r:id="rId26"/>
    </p:embeddedFont>
    <p:embeddedFont>
      <p:font typeface="Comic Sans MS" panose="030F0702030302020204" pitchFamily="66"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9b9785e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219b9785e4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9b9785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19b9785e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19b9785e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19b9785e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19b9785e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19b9785e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19b9785e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19b9785e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19b9785e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19b9785e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19b9785e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19b9785e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19b9785e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19b9785e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19b9785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219b9785e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19b9785e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19b9785e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19b9785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19b9785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9b9785e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9b9785e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19b9785e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19b9785e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19b9785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19b9785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19b9785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19b9785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19b9785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19b9785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200" b="1" dirty="0">
                <a:solidFill>
                  <a:srgbClr val="CC0000"/>
                </a:solidFill>
                <a:latin typeface="Montserrat"/>
                <a:ea typeface="Montserrat"/>
                <a:cs typeface="Montserrat"/>
                <a:sym typeface="Montserrat"/>
              </a:rPr>
              <a:t>           Capstone Project</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br>
              <a:rPr lang="en-US" sz="3600" b="1" dirty="0"/>
            </a:br>
            <a:r>
              <a:rPr lang="en-US" sz="3600" b="1" dirty="0">
                <a:solidFill>
                  <a:schemeClr val="accent2"/>
                </a:solidFill>
              </a:rPr>
              <a:t>Airbnb Bookings Analysis</a:t>
            </a:r>
            <a:endParaRPr sz="3600" b="1" dirty="0">
              <a:solidFill>
                <a:schemeClr val="accent2"/>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ctrTitle"/>
          </p:nvPr>
        </p:nvSpPr>
        <p:spPr>
          <a:xfrm>
            <a:off x="311700" y="128500"/>
            <a:ext cx="8520600" cy="673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Roboto"/>
                <a:ea typeface="Roboto"/>
                <a:cs typeface="Roboto"/>
                <a:sym typeface="Roboto"/>
              </a:rPr>
              <a:t>Top 10 </a:t>
            </a:r>
            <a:r>
              <a:rPr lang="en-IN" sz="2400" b="1" i="0" dirty="0">
                <a:solidFill>
                  <a:srgbClr val="151515"/>
                </a:solidFill>
                <a:effectLst/>
                <a:latin typeface="Roboto" panose="02000000000000000000" pitchFamily="2" charset="0"/>
              </a:rPr>
              <a:t>Neighbourhood</a:t>
            </a:r>
            <a:r>
              <a:rPr lang="en-US" sz="2400" b="1" dirty="0">
                <a:solidFill>
                  <a:schemeClr val="accent2"/>
                </a:solidFill>
                <a:highlight>
                  <a:srgbClr val="FFFFFF"/>
                </a:highlight>
                <a:latin typeface="Roboto"/>
                <a:ea typeface="Roboto"/>
                <a:cs typeface="Roboto"/>
                <a:sym typeface="Roboto"/>
              </a:rPr>
              <a:t> groups</a:t>
            </a:r>
            <a:endParaRPr sz="24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60" name="Google Shape;160;p34"/>
          <p:cNvSpPr txBox="1"/>
          <p:nvPr/>
        </p:nvSpPr>
        <p:spPr>
          <a:xfrm>
            <a:off x="96644" y="3875411"/>
            <a:ext cx="8550809" cy="1046410"/>
          </a:xfrm>
          <a:prstGeom prst="rect">
            <a:avLst/>
          </a:prstGeom>
          <a:noFill/>
          <a:ln>
            <a:noFill/>
          </a:ln>
        </p:spPr>
        <p:txBody>
          <a:bodyPr spcFirstLastPara="1" wrap="square" lIns="91425" tIns="91425" rIns="91425" bIns="91425" anchor="t" anchorCtr="0">
            <a:spAutoFit/>
          </a:bodyPr>
          <a:lstStyle/>
          <a:p>
            <a:pPr marL="342900" lvl="0" indent="-342900" algn="ctr" rtl="0">
              <a:spcBef>
                <a:spcPts val="0"/>
              </a:spcBef>
              <a:spcAft>
                <a:spcPts val="0"/>
              </a:spcAft>
              <a:buFont typeface="+mj-lt"/>
              <a:buAutoNum type="arabicPeriod"/>
            </a:pPr>
            <a:r>
              <a:rPr lang="en-US" b="1" i="0" dirty="0">
                <a:solidFill>
                  <a:srgbClr val="151515"/>
                </a:solidFill>
                <a:effectLst/>
                <a:latin typeface="Roboto" panose="02000000000000000000" pitchFamily="2" charset="0"/>
              </a:rPr>
              <a:t>From this graph we infer that Manhattan has the maximum number of </a:t>
            </a:r>
            <a:r>
              <a:rPr lang="en-US" b="1" i="0" dirty="0" err="1">
                <a:solidFill>
                  <a:srgbClr val="151515"/>
                </a:solidFill>
                <a:effectLst/>
                <a:latin typeface="Roboto" panose="02000000000000000000" pitchFamily="2" charset="0"/>
              </a:rPr>
              <a:t>airbnbs</a:t>
            </a:r>
            <a:r>
              <a:rPr lang="en-US" b="1" i="0" dirty="0">
                <a:solidFill>
                  <a:srgbClr val="151515"/>
                </a:solidFill>
                <a:effectLst/>
                <a:latin typeface="Roboto" panose="02000000000000000000" pitchFamily="2" charset="0"/>
              </a:rPr>
              <a:t> in the whole of NYC . </a:t>
            </a:r>
          </a:p>
          <a:p>
            <a:pPr marL="342900" lvl="0" indent="-342900" algn="ctr" rtl="0">
              <a:spcBef>
                <a:spcPts val="0"/>
              </a:spcBef>
              <a:spcAft>
                <a:spcPts val="0"/>
              </a:spcAft>
              <a:buFont typeface="+mj-lt"/>
              <a:buAutoNum type="arabicPeriod"/>
            </a:pPr>
            <a:r>
              <a:rPr lang="en-US" b="1" i="0" dirty="0">
                <a:solidFill>
                  <a:srgbClr val="151515"/>
                </a:solidFill>
                <a:effectLst/>
                <a:latin typeface="Roboto" panose="02000000000000000000" pitchFamily="2" charset="0"/>
              </a:rPr>
              <a:t>We can clearly  see that group Manhattan has 44.3% of listing and followed by Brooklyn has 41.2%</a:t>
            </a:r>
          </a:p>
          <a:p>
            <a:pPr marL="342900" lvl="0" indent="-342900" algn="ctr" rtl="0">
              <a:spcBef>
                <a:spcPts val="0"/>
              </a:spcBef>
              <a:spcAft>
                <a:spcPts val="0"/>
              </a:spcAft>
              <a:buFont typeface="+mj-lt"/>
              <a:buAutoNum type="arabicPeriod"/>
            </a:pPr>
            <a:r>
              <a:rPr lang="en-US" b="1" dirty="0">
                <a:solidFill>
                  <a:srgbClr val="151515"/>
                </a:solidFill>
                <a:latin typeface="Roboto" panose="02000000000000000000" pitchFamily="2" charset="0"/>
              </a:rPr>
              <a:t>Staten island has very less number listing about 0.7% </a:t>
            </a:r>
            <a:r>
              <a:rPr lang="en-US" b="1" i="0" dirty="0">
                <a:solidFill>
                  <a:srgbClr val="151515"/>
                </a:solidFill>
                <a:effectLst/>
                <a:latin typeface="Roboto" panose="02000000000000000000" pitchFamily="2" charset="0"/>
              </a:rPr>
              <a:t> </a:t>
            </a:r>
          </a:p>
          <a:p>
            <a:pPr marL="0" lvl="0" indent="0" algn="ctr" rtl="0">
              <a:spcBef>
                <a:spcPts val="0"/>
              </a:spcBef>
              <a:spcAft>
                <a:spcPts val="0"/>
              </a:spcAft>
              <a:buNone/>
            </a:pPr>
            <a:endParaRPr lang="en-US" b="1" i="0" dirty="0">
              <a:solidFill>
                <a:srgbClr val="151515"/>
              </a:solidFill>
              <a:effectLst/>
              <a:latin typeface="Roboto" panose="02000000000000000000" pitchFamily="2" charset="0"/>
            </a:endParaRPr>
          </a:p>
        </p:txBody>
      </p:sp>
      <p:pic>
        <p:nvPicPr>
          <p:cNvPr id="3" name="Picture 2">
            <a:extLst>
              <a:ext uri="{FF2B5EF4-FFF2-40B4-BE49-F238E27FC236}">
                <a16:creationId xmlns:a16="http://schemas.microsoft.com/office/drawing/2014/main" id="{5D00113F-D710-4914-B470-F86AD64DC31A}"/>
              </a:ext>
            </a:extLst>
          </p:cNvPr>
          <p:cNvPicPr>
            <a:picLocks noChangeAspect="1"/>
          </p:cNvPicPr>
          <p:nvPr/>
        </p:nvPicPr>
        <p:blipFill rotWithShape="1">
          <a:blip r:embed="rId3"/>
          <a:srcRect l="5815" t="8259" r="2783" b="-1281"/>
          <a:stretch/>
        </p:blipFill>
        <p:spPr>
          <a:xfrm>
            <a:off x="0" y="909870"/>
            <a:ext cx="5055934" cy="2857971"/>
          </a:xfrm>
          <a:prstGeom prst="rect">
            <a:avLst/>
          </a:prstGeom>
        </p:spPr>
      </p:pic>
      <p:pic>
        <p:nvPicPr>
          <p:cNvPr id="9" name="Picture 8">
            <a:extLst>
              <a:ext uri="{FF2B5EF4-FFF2-40B4-BE49-F238E27FC236}">
                <a16:creationId xmlns:a16="http://schemas.microsoft.com/office/drawing/2014/main" id="{7A5F9051-E3AE-4EC0-B1B5-D1C7ADA84912}"/>
              </a:ext>
            </a:extLst>
          </p:cNvPr>
          <p:cNvPicPr>
            <a:picLocks noChangeAspect="1"/>
          </p:cNvPicPr>
          <p:nvPr/>
        </p:nvPicPr>
        <p:blipFill rotWithShape="1">
          <a:blip r:embed="rId4"/>
          <a:srcRect l="5352" r="18363"/>
          <a:stretch/>
        </p:blipFill>
        <p:spPr>
          <a:xfrm>
            <a:off x="4706135" y="457966"/>
            <a:ext cx="4326353" cy="32516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11700" y="100"/>
            <a:ext cx="8520600" cy="601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Roboto"/>
                <a:ea typeface="Roboto"/>
                <a:cs typeface="Roboto"/>
                <a:sym typeface="Roboto"/>
              </a:rPr>
              <a:t>host name vs price</a:t>
            </a:r>
            <a:endParaRPr sz="24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66" name="Google Shape;166;p35"/>
          <p:cNvSpPr txBox="1">
            <a:spLocks noGrp="1"/>
          </p:cNvSpPr>
          <p:nvPr>
            <p:ph type="subTitle" idx="1"/>
          </p:nvPr>
        </p:nvSpPr>
        <p:spPr>
          <a:xfrm>
            <a:off x="311700" y="917000"/>
            <a:ext cx="8520600" cy="29338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BC2E107F-ACED-4BEA-B34B-6CB1EDD557FB}"/>
              </a:ext>
            </a:extLst>
          </p:cNvPr>
          <p:cNvPicPr>
            <a:picLocks noChangeAspect="1"/>
          </p:cNvPicPr>
          <p:nvPr/>
        </p:nvPicPr>
        <p:blipFill rotWithShape="1">
          <a:blip r:embed="rId3"/>
          <a:srcRect l="2087" t="4844" r="4686" b="4981"/>
          <a:stretch/>
        </p:blipFill>
        <p:spPr>
          <a:xfrm>
            <a:off x="490654" y="676612"/>
            <a:ext cx="7991707" cy="3174275"/>
          </a:xfrm>
          <a:prstGeom prst="rect">
            <a:avLst/>
          </a:prstGeom>
        </p:spPr>
      </p:pic>
      <p:sp>
        <p:nvSpPr>
          <p:cNvPr id="9" name="Google Shape;165;p35">
            <a:extLst>
              <a:ext uri="{FF2B5EF4-FFF2-40B4-BE49-F238E27FC236}">
                <a16:creationId xmlns:a16="http://schemas.microsoft.com/office/drawing/2014/main" id="{E561A97A-EAE6-491D-B5AD-1DCCCC6F940D}"/>
              </a:ext>
            </a:extLst>
          </p:cNvPr>
          <p:cNvSpPr txBox="1">
            <a:spLocks/>
          </p:cNvSpPr>
          <p:nvPr/>
        </p:nvSpPr>
        <p:spPr>
          <a:xfrm>
            <a:off x="426930" y="3925600"/>
            <a:ext cx="8520600" cy="847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28600" indent="-228600" algn="l">
              <a:lnSpc>
                <a:spcPct val="115000"/>
              </a:lnSpc>
              <a:spcBef>
                <a:spcPts val="700"/>
              </a:spcBef>
              <a:buClrTx/>
              <a:buSzPct val="100000"/>
              <a:buFont typeface="+mj-lt"/>
              <a:buAutoNum type="arabicPeriod"/>
            </a:pPr>
            <a:r>
              <a:rPr lang="en-US" sz="1200" b="1" dirty="0">
                <a:solidFill>
                  <a:schemeClr val="accent2"/>
                </a:solidFill>
                <a:highlight>
                  <a:srgbClr val="FFFFFF"/>
                </a:highlight>
                <a:latin typeface="Roboto"/>
                <a:ea typeface="Roboto"/>
                <a:cs typeface="Roboto"/>
                <a:sym typeface="Roboto"/>
              </a:rPr>
              <a:t>As per the above observation we can see Sender(NYC) has most expensive host followed by </a:t>
            </a:r>
            <a:r>
              <a:rPr lang="en-US" sz="1200" b="1" dirty="0" err="1">
                <a:solidFill>
                  <a:schemeClr val="accent2"/>
                </a:solidFill>
                <a:highlight>
                  <a:srgbClr val="FFFFFF"/>
                </a:highlight>
                <a:latin typeface="Roboto"/>
                <a:ea typeface="Roboto"/>
                <a:cs typeface="Roboto"/>
                <a:sym typeface="Roboto"/>
              </a:rPr>
              <a:t>Blueground</a:t>
            </a:r>
            <a:endParaRPr lang="en-US" sz="1200" b="1" dirty="0">
              <a:solidFill>
                <a:schemeClr val="accent2"/>
              </a:solidFill>
              <a:highlight>
                <a:srgbClr val="FFFFFF"/>
              </a:highlight>
              <a:latin typeface="Roboto"/>
              <a:ea typeface="Roboto"/>
              <a:cs typeface="Roboto"/>
              <a:sym typeface="Roboto"/>
            </a:endParaRPr>
          </a:p>
          <a:p>
            <a:pPr marL="228600" indent="-228600" algn="l">
              <a:lnSpc>
                <a:spcPct val="115000"/>
              </a:lnSpc>
              <a:spcBef>
                <a:spcPts val="700"/>
              </a:spcBef>
              <a:buClrTx/>
              <a:buSzPct val="100000"/>
              <a:buFont typeface="+mj-lt"/>
              <a:buAutoNum type="arabicPeriod"/>
            </a:pPr>
            <a:endParaRPr lang="en-US" sz="1200" b="1" dirty="0">
              <a:solidFill>
                <a:schemeClr val="accent2"/>
              </a:solidFill>
              <a:highlight>
                <a:srgbClr val="FFFFFF"/>
              </a:highlight>
              <a:latin typeface="Roboto"/>
              <a:ea typeface="Roboto"/>
              <a:cs typeface="Roboto"/>
              <a:sym typeface="Roboto"/>
            </a:endParaRPr>
          </a:p>
          <a:p>
            <a:pPr>
              <a:spcBef>
                <a:spcPts val="700"/>
              </a:spcBef>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6"/>
          <p:cNvSpPr txBox="1">
            <a:spLocks noGrp="1"/>
          </p:cNvSpPr>
          <p:nvPr>
            <p:ph type="ctrTitle"/>
          </p:nvPr>
        </p:nvSpPr>
        <p:spPr>
          <a:xfrm>
            <a:off x="0" y="0"/>
            <a:ext cx="8520600" cy="5163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Roboto"/>
                <a:ea typeface="Roboto"/>
                <a:cs typeface="Roboto"/>
                <a:sym typeface="Roboto"/>
              </a:rPr>
              <a:t>Most costlier place</a:t>
            </a:r>
            <a:endParaRPr sz="24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76" name="Google Shape;176;p36"/>
          <p:cNvSpPr txBox="1"/>
          <p:nvPr/>
        </p:nvSpPr>
        <p:spPr>
          <a:xfrm>
            <a:off x="156116" y="582666"/>
            <a:ext cx="8928411" cy="1454214"/>
          </a:xfrm>
          <a:prstGeom prst="rect">
            <a:avLst/>
          </a:prstGeom>
          <a:noFill/>
          <a:ln>
            <a:noFill/>
          </a:ln>
        </p:spPr>
        <p:txBody>
          <a:bodyPr spcFirstLastPara="1" wrap="square" lIns="91425" tIns="91425" rIns="91425" bIns="91425" anchor="t" anchorCtr="0">
            <a:spAutoFit/>
          </a:bodyPr>
          <a:lstStyle/>
          <a:p>
            <a:pPr>
              <a:lnSpc>
                <a:spcPct val="150000"/>
              </a:lnSpc>
            </a:pPr>
            <a:r>
              <a:rPr lang="en-IN" sz="1100" dirty="0">
                <a:solidFill>
                  <a:schemeClr val="accent2"/>
                </a:solidFill>
                <a:latin typeface="Book Antiqua" panose="02040602050305030304" pitchFamily="18" charset="0"/>
              </a:rPr>
              <a:t>Below is </a:t>
            </a:r>
            <a:r>
              <a:rPr lang="en-IN" sz="1100" dirty="0" err="1">
                <a:solidFill>
                  <a:schemeClr val="accent2"/>
                </a:solidFill>
                <a:latin typeface="Book Antiqua" panose="02040602050305030304" pitchFamily="18" charset="0"/>
              </a:rPr>
              <a:t>violinplot</a:t>
            </a:r>
            <a:r>
              <a:rPr lang="en-IN" sz="1100" dirty="0">
                <a:solidFill>
                  <a:schemeClr val="accent2"/>
                </a:solidFill>
                <a:latin typeface="Book Antiqua" panose="02040602050305030304" pitchFamily="18" charset="0"/>
              </a:rPr>
              <a:t> plot showing the five point summary of listing prices according to the different boroughs present. We have following observations from the plot:</a:t>
            </a:r>
          </a:p>
          <a:p>
            <a:pPr marL="342900" indent="-342900">
              <a:lnSpc>
                <a:spcPct val="150000"/>
              </a:lnSpc>
              <a:buFont typeface="Arial" panose="020B0604020202020204" pitchFamily="34" charset="0"/>
              <a:buChar char="•"/>
            </a:pPr>
            <a:r>
              <a:rPr lang="en-IN" sz="1100" dirty="0">
                <a:solidFill>
                  <a:schemeClr val="accent2"/>
                </a:solidFill>
                <a:latin typeface="Book Antiqua" panose="02040602050305030304" pitchFamily="18" charset="0"/>
              </a:rPr>
              <a:t>Manhattan is the costliest among all the boroughs.</a:t>
            </a:r>
          </a:p>
          <a:p>
            <a:pPr marL="342900" indent="-342900">
              <a:lnSpc>
                <a:spcPct val="150000"/>
              </a:lnSpc>
              <a:buFont typeface="Arial" panose="020B0604020202020204" pitchFamily="34" charset="0"/>
              <a:buChar char="•"/>
            </a:pPr>
            <a:r>
              <a:rPr lang="en-IN" sz="1100" dirty="0">
                <a:solidFill>
                  <a:schemeClr val="accent2"/>
                </a:solidFill>
                <a:latin typeface="Book Antiqua" panose="02040602050305030304" pitchFamily="18" charset="0"/>
              </a:rPr>
              <a:t>Bronx is the cheapest among all the boroughs.</a:t>
            </a:r>
          </a:p>
          <a:p>
            <a:pPr marL="342900" indent="-342900">
              <a:lnSpc>
                <a:spcPct val="150000"/>
              </a:lnSpc>
              <a:buFont typeface="Arial" panose="020B0604020202020204" pitchFamily="34" charset="0"/>
              <a:buChar char="•"/>
            </a:pPr>
            <a:r>
              <a:rPr lang="en-IN" sz="1100" dirty="0">
                <a:solidFill>
                  <a:schemeClr val="accent2"/>
                </a:solidFill>
                <a:latin typeface="Book Antiqua" panose="02040602050305030304" pitchFamily="18" charset="0"/>
              </a:rPr>
              <a:t>The rest of the three boroughs namely, Brooklyn, Staten Island and Queens has more or less same price.</a:t>
            </a:r>
          </a:p>
        </p:txBody>
      </p:sp>
      <p:pic>
        <p:nvPicPr>
          <p:cNvPr id="4" name="Picture 3">
            <a:extLst>
              <a:ext uri="{FF2B5EF4-FFF2-40B4-BE49-F238E27FC236}">
                <a16:creationId xmlns:a16="http://schemas.microsoft.com/office/drawing/2014/main" id="{ECA77603-E9FE-48C5-BF2A-728DCBDF4C77}"/>
              </a:ext>
            </a:extLst>
          </p:cNvPr>
          <p:cNvPicPr>
            <a:picLocks noChangeAspect="1"/>
          </p:cNvPicPr>
          <p:nvPr/>
        </p:nvPicPr>
        <p:blipFill>
          <a:blip r:embed="rId3"/>
          <a:stretch>
            <a:fillRect/>
          </a:stretch>
        </p:blipFill>
        <p:spPr>
          <a:xfrm>
            <a:off x="156117" y="2133360"/>
            <a:ext cx="7144215" cy="30101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11700" y="158882"/>
            <a:ext cx="8520600" cy="471493"/>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endParaRPr sz="20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82" name="Google Shape;182;p37"/>
          <p:cNvSpPr txBox="1">
            <a:spLocks noGrp="1"/>
          </p:cNvSpPr>
          <p:nvPr>
            <p:ph type="subTitle" idx="1"/>
          </p:nvPr>
        </p:nvSpPr>
        <p:spPr>
          <a:xfrm>
            <a:off x="311700" y="902525"/>
            <a:ext cx="8520600" cy="388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84" name="Google Shape;184;p37"/>
          <p:cNvSpPr txBox="1"/>
          <p:nvPr/>
        </p:nvSpPr>
        <p:spPr>
          <a:xfrm>
            <a:off x="530125" y="4097600"/>
            <a:ext cx="7965900" cy="1036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b="0" i="0" dirty="0">
                <a:effectLst/>
                <a:latin typeface="Roboto" panose="02000000000000000000" pitchFamily="2" charset="0"/>
                <a:ea typeface="Roboto" panose="02000000000000000000" pitchFamily="2" charset="0"/>
              </a:rPr>
              <a:t>Among the top </a:t>
            </a:r>
            <a:r>
              <a:rPr lang="en-IN" dirty="0">
                <a:latin typeface="Roboto" panose="02000000000000000000" pitchFamily="2" charset="0"/>
                <a:ea typeface="Roboto" panose="02000000000000000000" pitchFamily="2" charset="0"/>
              </a:rPr>
              <a:t>neighbourhood</a:t>
            </a:r>
            <a:r>
              <a:rPr lang="en-US" b="0" i="0" dirty="0">
                <a:effectLst/>
                <a:latin typeface="Roboto" panose="02000000000000000000" pitchFamily="2" charset="0"/>
                <a:ea typeface="Roboto" panose="02000000000000000000" pitchFamily="2" charset="0"/>
              </a:rPr>
              <a:t> in </a:t>
            </a:r>
            <a:r>
              <a:rPr lang="en-US" dirty="0">
                <a:latin typeface="Roboto" panose="02000000000000000000" pitchFamily="2" charset="0"/>
                <a:ea typeface="Roboto" panose="02000000000000000000" pitchFamily="2" charset="0"/>
              </a:rPr>
              <a:t>each </a:t>
            </a:r>
            <a:r>
              <a:rPr lang="en-IN" dirty="0">
                <a:latin typeface="Roboto" panose="02000000000000000000" pitchFamily="2" charset="0"/>
                <a:ea typeface="Roboto" panose="02000000000000000000" pitchFamily="2" charset="0"/>
              </a:rPr>
              <a:t>neighbourhood</a:t>
            </a:r>
            <a:r>
              <a:rPr lang="en-US" dirty="0">
                <a:latin typeface="Roboto" panose="02000000000000000000" pitchFamily="2" charset="0"/>
                <a:ea typeface="Roboto" panose="02000000000000000000" pitchFamily="2" charset="0"/>
              </a:rPr>
              <a:t> groups, top 2 of them namely: </a:t>
            </a:r>
            <a:r>
              <a:rPr lang="en-US" b="1" dirty="0">
                <a:latin typeface="Roboto" panose="02000000000000000000" pitchFamily="2" charset="0"/>
                <a:ea typeface="Roboto" panose="02000000000000000000" pitchFamily="2" charset="0"/>
              </a:rPr>
              <a:t>Fort Wadsworth &amp; Sea Gate</a:t>
            </a:r>
            <a:endParaRPr b="1" dirty="0">
              <a:latin typeface="Roboto" panose="02000000000000000000" pitchFamily="2" charset="0"/>
              <a:ea typeface="Roboto" panose="02000000000000000000" pitchFamily="2" charset="0"/>
              <a:sym typeface="Roboto"/>
            </a:endParaRPr>
          </a:p>
          <a:p>
            <a:pPr marL="0" lvl="0" indent="0" algn="l" rtl="0">
              <a:spcBef>
                <a:spcPts val="500"/>
              </a:spcBef>
              <a:spcAft>
                <a:spcPts val="0"/>
              </a:spcAft>
              <a:buNone/>
            </a:pPr>
            <a:endParaRPr dirty="0"/>
          </a:p>
        </p:txBody>
      </p:sp>
      <p:pic>
        <p:nvPicPr>
          <p:cNvPr id="7" name="Picture 6">
            <a:extLst>
              <a:ext uri="{FF2B5EF4-FFF2-40B4-BE49-F238E27FC236}">
                <a16:creationId xmlns:a16="http://schemas.microsoft.com/office/drawing/2014/main" id="{4120EA9C-6B4A-4AB7-A7F5-93A81C8AE1AA}"/>
              </a:ext>
            </a:extLst>
          </p:cNvPr>
          <p:cNvPicPr>
            <a:picLocks noChangeAspect="1"/>
          </p:cNvPicPr>
          <p:nvPr/>
        </p:nvPicPr>
        <p:blipFill>
          <a:blip r:embed="rId3"/>
          <a:stretch>
            <a:fillRect/>
          </a:stretch>
        </p:blipFill>
        <p:spPr>
          <a:xfrm>
            <a:off x="530125" y="902525"/>
            <a:ext cx="6913110" cy="3037573"/>
          </a:xfrm>
          <a:prstGeom prst="rect">
            <a:avLst/>
          </a:prstGeom>
        </p:spPr>
      </p:pic>
      <p:sp>
        <p:nvSpPr>
          <p:cNvPr id="8" name="Rectangle 1">
            <a:extLst>
              <a:ext uri="{FF2B5EF4-FFF2-40B4-BE49-F238E27FC236}">
                <a16:creationId xmlns:a16="http://schemas.microsoft.com/office/drawing/2014/main" id="{E3622937-3282-4423-92AF-48562898716B}"/>
              </a:ext>
            </a:extLst>
          </p:cNvPr>
          <p:cNvSpPr>
            <a:spLocks noChangeArrowheads="1"/>
          </p:cNvSpPr>
          <p:nvPr/>
        </p:nvSpPr>
        <p:spPr bwMode="auto">
          <a:xfrm>
            <a:off x="0" y="-2230"/>
            <a:ext cx="2300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400" b="1" dirty="0">
                <a:latin typeface="Roboto" panose="02000000000000000000" pitchFamily="2" charset="0"/>
                <a:ea typeface="Roboto" panose="02000000000000000000" pitchFamily="2" charset="0"/>
              </a:rPr>
              <a:t>neighbourhood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ctrTitle"/>
          </p:nvPr>
        </p:nvSpPr>
        <p:spPr>
          <a:xfrm>
            <a:off x="311700" y="142825"/>
            <a:ext cx="8520600" cy="5736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Roboto"/>
                <a:ea typeface="Roboto"/>
                <a:cs typeface="Roboto"/>
                <a:sym typeface="Roboto"/>
              </a:rPr>
              <a:t>Room _type with price</a:t>
            </a:r>
            <a:endParaRPr sz="24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pic>
        <p:nvPicPr>
          <p:cNvPr id="9" name="Picture 8">
            <a:extLst>
              <a:ext uri="{FF2B5EF4-FFF2-40B4-BE49-F238E27FC236}">
                <a16:creationId xmlns:a16="http://schemas.microsoft.com/office/drawing/2014/main" id="{1C847BCF-29CE-480A-AA11-BACFE82F4508}"/>
              </a:ext>
            </a:extLst>
          </p:cNvPr>
          <p:cNvPicPr>
            <a:picLocks noChangeAspect="1"/>
          </p:cNvPicPr>
          <p:nvPr/>
        </p:nvPicPr>
        <p:blipFill rotWithShape="1">
          <a:blip r:embed="rId3"/>
          <a:srcRect l="1539" t="2931" r="6863" b="-2184"/>
          <a:stretch/>
        </p:blipFill>
        <p:spPr>
          <a:xfrm>
            <a:off x="4363845" y="654206"/>
            <a:ext cx="4861931" cy="3226420"/>
          </a:xfrm>
          <a:prstGeom prst="rect">
            <a:avLst/>
          </a:prstGeom>
        </p:spPr>
      </p:pic>
      <p:sp>
        <p:nvSpPr>
          <p:cNvPr id="15" name="Google Shape;219;p42">
            <a:extLst>
              <a:ext uri="{FF2B5EF4-FFF2-40B4-BE49-F238E27FC236}">
                <a16:creationId xmlns:a16="http://schemas.microsoft.com/office/drawing/2014/main" id="{7636351B-9A6B-4E56-8A5B-FCF68D38250D}"/>
              </a:ext>
            </a:extLst>
          </p:cNvPr>
          <p:cNvSpPr txBox="1">
            <a:spLocks/>
          </p:cNvSpPr>
          <p:nvPr/>
        </p:nvSpPr>
        <p:spPr>
          <a:xfrm>
            <a:off x="311700" y="1182575"/>
            <a:ext cx="3962399" cy="261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rPr>
              <a:t>Entire home may averagely cost 150 USD .</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rPr>
              <a:t>Private room average cost is nearly 75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rPr>
              <a:t>Share room least cost price is less than 50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rPr>
              <a:t>So lest check which type of rooms guest be prefer to leave in with review counts</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200" b="1" dirty="0">
              <a:solidFill>
                <a:schemeClr val="accent2">
                  <a:lumMod val="90000"/>
                  <a:lumOff val="10000"/>
                </a:schemeClr>
              </a:solidFill>
            </a:endParaRP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200" b="1" dirty="0">
              <a:solidFill>
                <a:schemeClr val="accent2">
                  <a:lumMod val="90000"/>
                  <a:lumOff val="10000"/>
                </a:schemeClr>
              </a:solidFill>
            </a:endParaRP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600" b="1" dirty="0">
              <a:solidFill>
                <a:schemeClr val="accent2">
                  <a:lumMod val="90000"/>
                  <a:lumOff val="1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ctrTitle"/>
          </p:nvPr>
        </p:nvSpPr>
        <p:spPr>
          <a:xfrm>
            <a:off x="311700" y="186250"/>
            <a:ext cx="8520600" cy="544500"/>
          </a:xfrm>
          <a:prstGeom prst="rect">
            <a:avLst/>
          </a:prstGeom>
        </p:spPr>
        <p:txBody>
          <a:bodyPr spcFirstLastPara="1" wrap="square" lIns="91425" tIns="91425" rIns="91425" bIns="91425" anchor="t" anchorCtr="0">
            <a:noAutofit/>
          </a:bodyPr>
          <a:lstStyle/>
          <a:p>
            <a:pPr algn="ctr"/>
            <a:r>
              <a:rPr lang="en-IN" sz="2400" b="1" dirty="0">
                <a:solidFill>
                  <a:schemeClr val="accent2"/>
                </a:solidFill>
                <a:latin typeface="Arial" panose="020B0604020202020204" pitchFamily="34" charset="0"/>
                <a:cs typeface="Arial" panose="020B0604020202020204" pitchFamily="34" charset="0"/>
              </a:rPr>
              <a:t>Correlation Heatmap</a:t>
            </a:r>
            <a:endParaRPr lang="en-IN" sz="4400" b="1" dirty="0">
              <a:solidFill>
                <a:schemeClr val="accent2"/>
              </a:solidFill>
            </a:endParaRPr>
          </a:p>
        </p:txBody>
      </p:sp>
      <p:pic>
        <p:nvPicPr>
          <p:cNvPr id="5" name="Picture 4">
            <a:extLst>
              <a:ext uri="{FF2B5EF4-FFF2-40B4-BE49-F238E27FC236}">
                <a16:creationId xmlns:a16="http://schemas.microsoft.com/office/drawing/2014/main" id="{65256EA8-FD31-4DB1-A173-4D823AAC5F2B}"/>
              </a:ext>
            </a:extLst>
          </p:cNvPr>
          <p:cNvPicPr>
            <a:picLocks noChangeAspect="1"/>
          </p:cNvPicPr>
          <p:nvPr/>
        </p:nvPicPr>
        <p:blipFill>
          <a:blip r:embed="rId3"/>
          <a:stretch>
            <a:fillRect/>
          </a:stretch>
        </p:blipFill>
        <p:spPr>
          <a:xfrm>
            <a:off x="4274024" y="901825"/>
            <a:ext cx="4695978" cy="3458794"/>
          </a:xfrm>
          <a:prstGeom prst="rect">
            <a:avLst/>
          </a:prstGeom>
        </p:spPr>
      </p:pic>
      <p:sp>
        <p:nvSpPr>
          <p:cNvPr id="11" name="Google Shape;219;p42">
            <a:extLst>
              <a:ext uri="{FF2B5EF4-FFF2-40B4-BE49-F238E27FC236}">
                <a16:creationId xmlns:a16="http://schemas.microsoft.com/office/drawing/2014/main" id="{56D1E0E3-6A9E-44CA-ACF7-C5EDF5B53B50}"/>
              </a:ext>
            </a:extLst>
          </p:cNvPr>
          <p:cNvSpPr txBox="1">
            <a:spLocks/>
          </p:cNvSpPr>
          <p:nvPr/>
        </p:nvSpPr>
        <p:spPr>
          <a:xfrm>
            <a:off x="173998" y="802888"/>
            <a:ext cx="3962399" cy="4259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Clr>
                <a:schemeClr val="tx1"/>
              </a:buClr>
              <a:buSzPct val="200000"/>
              <a:buFont typeface="Arial" panose="020B0604020202020204" pitchFamily="34" charset="0"/>
              <a:buChar char="•"/>
            </a:pPr>
            <a:r>
              <a:rPr lang="en-US" sz="1000" b="1" i="0" dirty="0">
                <a:solidFill>
                  <a:srgbClr val="212121"/>
                </a:solidFill>
                <a:effectLst/>
                <a:latin typeface="Roboto" panose="02000000000000000000" pitchFamily="2" charset="0"/>
                <a:ea typeface="Roboto" panose="02000000000000000000" pitchFamily="2" charset="0"/>
              </a:rPr>
              <a:t>There is a negative correlation between </a:t>
            </a:r>
            <a:r>
              <a:rPr lang="en-US" sz="1000" b="1" i="0" dirty="0" err="1">
                <a:solidFill>
                  <a:srgbClr val="212121"/>
                </a:solidFill>
                <a:effectLst/>
                <a:latin typeface="Roboto" panose="02000000000000000000" pitchFamily="2" charset="0"/>
                <a:ea typeface="Roboto" panose="02000000000000000000" pitchFamily="2" charset="0"/>
              </a:rPr>
              <a:t>host_id</a:t>
            </a:r>
            <a:r>
              <a:rPr lang="en-US" sz="1000" b="1" i="0" dirty="0">
                <a:solidFill>
                  <a:srgbClr val="212121"/>
                </a:solidFill>
                <a:effectLst/>
                <a:latin typeface="Roboto" panose="02000000000000000000" pitchFamily="2" charset="0"/>
                <a:ea typeface="Roboto" panose="02000000000000000000" pitchFamily="2" charset="0"/>
              </a:rPr>
              <a:t>  and </a:t>
            </a:r>
            <a:r>
              <a:rPr lang="en-US" sz="1000" b="1" i="0" dirty="0" err="1">
                <a:solidFill>
                  <a:srgbClr val="212121"/>
                </a:solidFill>
                <a:effectLst/>
                <a:latin typeface="Roboto" panose="02000000000000000000" pitchFamily="2" charset="0"/>
                <a:ea typeface="Roboto" panose="02000000000000000000" pitchFamily="2" charset="0"/>
              </a:rPr>
              <a:t>number_of</a:t>
            </a:r>
            <a:r>
              <a:rPr lang="en-US" sz="1000" b="1" i="0" dirty="0">
                <a:solidFill>
                  <a:srgbClr val="212121"/>
                </a:solidFill>
                <a:effectLst/>
                <a:latin typeface="Roboto" panose="02000000000000000000" pitchFamily="2" charset="0"/>
                <a:ea typeface="Roboto" panose="02000000000000000000" pitchFamily="2" charset="0"/>
              </a:rPr>
              <a:t> reviews  so we can say for a region where there are more number of hosts, the guests will have more option of booking that are available which will ultimately divides the number of reviews or, if the particular host have multiple Airbnb listings then he will have a lot to manage already, so he does not take proper reviews from their guests.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Roboto" panose="02000000000000000000" pitchFamily="2" charset="0"/>
                <a:ea typeface="Roboto" panose="02000000000000000000" pitchFamily="2" charset="0"/>
              </a:rPr>
              <a:t>There is a negative correlation between longitude and price and mild positive correlation between latitude and price, so we can say that the areas towards north-west are more costly</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Roboto" panose="02000000000000000000" pitchFamily="2" charset="0"/>
                <a:ea typeface="Roboto" panose="02000000000000000000" pitchFamily="2" charset="0"/>
              </a:rPr>
              <a:t>There is a negative correlation between longitude and </a:t>
            </a:r>
            <a:r>
              <a:rPr lang="en-US" sz="1000" b="1" i="0" dirty="0" err="1">
                <a:solidFill>
                  <a:srgbClr val="212121"/>
                </a:solidFill>
                <a:effectLst/>
                <a:latin typeface="Roboto" panose="02000000000000000000" pitchFamily="2" charset="0"/>
                <a:ea typeface="Roboto" panose="02000000000000000000" pitchFamily="2" charset="0"/>
              </a:rPr>
              <a:t>calculated_host_listings_count</a:t>
            </a:r>
            <a:r>
              <a:rPr lang="en-US" sz="1000" b="1" i="0" dirty="0">
                <a:solidFill>
                  <a:srgbClr val="212121"/>
                </a:solidFill>
                <a:effectLst/>
                <a:latin typeface="Roboto" panose="02000000000000000000" pitchFamily="2" charset="0"/>
                <a:ea typeface="Roboto" panose="02000000000000000000" pitchFamily="2" charset="0"/>
              </a:rPr>
              <a:t> , depicts that areas towards west have more Airbnb listings.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Roboto" panose="02000000000000000000" pitchFamily="2" charset="0"/>
                <a:ea typeface="Roboto" panose="02000000000000000000" pitchFamily="2" charset="0"/>
              </a:rPr>
              <a:t>price and </a:t>
            </a:r>
            <a:r>
              <a:rPr lang="en-US" sz="1000" b="1" i="0" dirty="0" err="1">
                <a:solidFill>
                  <a:srgbClr val="212121"/>
                </a:solidFill>
                <a:effectLst/>
                <a:latin typeface="Roboto" panose="02000000000000000000" pitchFamily="2" charset="0"/>
                <a:ea typeface="Roboto" panose="02000000000000000000" pitchFamily="2" charset="0"/>
              </a:rPr>
              <a:t>number_of_reviews</a:t>
            </a:r>
            <a:r>
              <a:rPr lang="en-US" sz="1000" b="1" i="0" dirty="0">
                <a:solidFill>
                  <a:srgbClr val="212121"/>
                </a:solidFill>
                <a:effectLst/>
                <a:latin typeface="Roboto" panose="02000000000000000000" pitchFamily="2" charset="0"/>
                <a:ea typeface="Roboto" panose="02000000000000000000" pitchFamily="2" charset="0"/>
              </a:rPr>
              <a:t> are negatively correlated to each other as lesser number of people will prefer the costly aboard</a:t>
            </a:r>
          </a:p>
          <a:p>
            <a:pPr marL="171450" indent="-171450" algn="l">
              <a:lnSpc>
                <a:spcPct val="150000"/>
              </a:lnSpc>
              <a:buSzPct val="200000"/>
              <a:buFont typeface="Arial" panose="020B0604020202020204" pitchFamily="34" charset="0"/>
              <a:buChar char="•"/>
            </a:pPr>
            <a:r>
              <a:rPr lang="en-US" sz="1000" b="1" i="0" dirty="0" err="1">
                <a:solidFill>
                  <a:srgbClr val="212121"/>
                </a:solidFill>
                <a:effectLst/>
                <a:latin typeface="Roboto" panose="02000000000000000000" pitchFamily="2" charset="0"/>
                <a:ea typeface="Roboto" panose="02000000000000000000" pitchFamily="2" charset="0"/>
              </a:rPr>
              <a:t>number_of_reviews</a:t>
            </a:r>
            <a:r>
              <a:rPr lang="en-US" sz="1000" b="1" i="0" dirty="0">
                <a:solidFill>
                  <a:srgbClr val="212121"/>
                </a:solidFill>
                <a:effectLst/>
                <a:latin typeface="Roboto" panose="02000000000000000000" pitchFamily="2" charset="0"/>
                <a:ea typeface="Roboto" panose="02000000000000000000" pitchFamily="2" charset="0"/>
              </a:rPr>
              <a:t> and </a:t>
            </a:r>
            <a:r>
              <a:rPr lang="en-US" sz="1000" b="1" i="0" dirty="0" err="1">
                <a:solidFill>
                  <a:srgbClr val="212121"/>
                </a:solidFill>
                <a:effectLst/>
                <a:latin typeface="Roboto" panose="02000000000000000000" pitchFamily="2" charset="0"/>
                <a:ea typeface="Roboto" panose="02000000000000000000" pitchFamily="2" charset="0"/>
              </a:rPr>
              <a:t>reviews_per_month</a:t>
            </a:r>
            <a:r>
              <a:rPr lang="en-US" sz="1000" b="1" i="0" dirty="0">
                <a:solidFill>
                  <a:srgbClr val="212121"/>
                </a:solidFill>
                <a:effectLst/>
                <a:latin typeface="Roboto" panose="02000000000000000000" pitchFamily="2" charset="0"/>
                <a:ea typeface="Roboto" panose="02000000000000000000" pitchFamily="2" charset="0"/>
              </a:rPr>
              <a:t> have negative correlation with </a:t>
            </a:r>
            <a:r>
              <a:rPr lang="en-US" sz="1000" b="1" i="0" dirty="0" err="1">
                <a:solidFill>
                  <a:srgbClr val="212121"/>
                </a:solidFill>
                <a:effectLst/>
                <a:latin typeface="Roboto" panose="02000000000000000000" pitchFamily="2" charset="0"/>
                <a:ea typeface="Roboto" panose="02000000000000000000" pitchFamily="2" charset="0"/>
              </a:rPr>
              <a:t>minimum_nights</a:t>
            </a:r>
            <a:r>
              <a:rPr lang="en-US" sz="1000" b="1" i="0" dirty="0">
                <a:solidFill>
                  <a:srgbClr val="212121"/>
                </a:solidFill>
                <a:effectLst/>
                <a:latin typeface="Roboto" panose="02000000000000000000" pitchFamily="2" charset="0"/>
                <a:ea typeface="Roboto" panose="02000000000000000000" pitchFamily="2" charset="0"/>
              </a:rPr>
              <a:t>, we can conclude that guest prefers flexibility of check-out</a:t>
            </a:r>
            <a:endParaRPr lang="en-US" sz="1100" b="1" i="0" dirty="0">
              <a:solidFill>
                <a:srgbClr val="212121"/>
              </a:solidFill>
              <a:effectLst/>
              <a:latin typeface="Roboto" panose="02000000000000000000" pitchFamily="2"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ctrTitle"/>
          </p:nvPr>
        </p:nvSpPr>
        <p:spPr>
          <a:xfrm>
            <a:off x="371173" y="8331"/>
            <a:ext cx="8520600" cy="631006"/>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IN" sz="2400" b="1" dirty="0">
                <a:solidFill>
                  <a:schemeClr val="accent2"/>
                </a:solidFill>
              </a:rPr>
              <a:t>Price Vs Locations and Number of reviews</a:t>
            </a:r>
            <a:endParaRPr dirty="0">
              <a:solidFill>
                <a:schemeClr val="accent2"/>
              </a:solidFill>
            </a:endParaRPr>
          </a:p>
        </p:txBody>
      </p:sp>
      <p:pic>
        <p:nvPicPr>
          <p:cNvPr id="5" name="Picture 4">
            <a:extLst>
              <a:ext uri="{FF2B5EF4-FFF2-40B4-BE49-F238E27FC236}">
                <a16:creationId xmlns:a16="http://schemas.microsoft.com/office/drawing/2014/main" id="{E5602370-471C-4A32-99CA-38486CB56B14}"/>
              </a:ext>
            </a:extLst>
          </p:cNvPr>
          <p:cNvPicPr>
            <a:picLocks noChangeAspect="1"/>
          </p:cNvPicPr>
          <p:nvPr/>
        </p:nvPicPr>
        <p:blipFill>
          <a:blip r:embed="rId3"/>
          <a:stretch>
            <a:fillRect/>
          </a:stretch>
        </p:blipFill>
        <p:spPr>
          <a:xfrm>
            <a:off x="4430751" y="1128265"/>
            <a:ext cx="4108801" cy="2544203"/>
          </a:xfrm>
          <a:prstGeom prst="rect">
            <a:avLst/>
          </a:prstGeom>
        </p:spPr>
      </p:pic>
      <p:sp>
        <p:nvSpPr>
          <p:cNvPr id="14" name="Google Shape;219;p42">
            <a:extLst>
              <a:ext uri="{FF2B5EF4-FFF2-40B4-BE49-F238E27FC236}">
                <a16:creationId xmlns:a16="http://schemas.microsoft.com/office/drawing/2014/main" id="{75EAC0D7-EA6D-4120-88BD-EE975C520FB7}"/>
              </a:ext>
            </a:extLst>
          </p:cNvPr>
          <p:cNvSpPr txBox="1">
            <a:spLocks/>
          </p:cNvSpPr>
          <p:nvPr/>
        </p:nvSpPr>
        <p:spPr>
          <a:xfrm>
            <a:off x="173998" y="679239"/>
            <a:ext cx="3550509" cy="1023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200000"/>
              <a:buFont typeface="Arial" panose="020B0604020202020204" pitchFamily="34" charset="0"/>
              <a:buChar char="•"/>
            </a:pPr>
            <a:r>
              <a:rPr lang="en-IN" sz="900" b="1" dirty="0">
                <a:solidFill>
                  <a:schemeClr val="accent2"/>
                </a:solidFill>
              </a:rPr>
              <a:t>Fig1. shows the variation of number of reviews and price of different rooms types</a:t>
            </a:r>
          </a:p>
          <a:p>
            <a:pPr marL="285750" indent="-285750" algn="l">
              <a:buSzPct val="200000"/>
              <a:buFont typeface="Arial" panose="020B0604020202020204" pitchFamily="34" charset="0"/>
              <a:buChar char="•"/>
            </a:pPr>
            <a:r>
              <a:rPr lang="en-IN" sz="900" b="1" dirty="0">
                <a:solidFill>
                  <a:schemeClr val="accent2"/>
                </a:solidFill>
              </a:rPr>
              <a:t>Private rooms are getting more number of reviews as compared to other two categories, it may be due to the private room types are less costly so more people can afford it</a:t>
            </a:r>
            <a:endParaRPr lang="en-US" sz="1200" b="1" i="0" dirty="0">
              <a:solidFill>
                <a:schemeClr val="accent2"/>
              </a:solidFill>
              <a:effectLst/>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FB02F474-3A6A-41C6-A779-5FD8EABFDE46}"/>
              </a:ext>
            </a:extLst>
          </p:cNvPr>
          <p:cNvSpPr txBox="1"/>
          <p:nvPr/>
        </p:nvSpPr>
        <p:spPr>
          <a:xfrm>
            <a:off x="4572000" y="679239"/>
            <a:ext cx="2274849" cy="276999"/>
          </a:xfrm>
          <a:prstGeom prst="rect">
            <a:avLst/>
          </a:prstGeom>
          <a:noFill/>
        </p:spPr>
        <p:txBody>
          <a:bodyPr wrap="square" rtlCol="0">
            <a:spAutoFit/>
          </a:bodyPr>
          <a:lstStyle/>
          <a:p>
            <a:r>
              <a:rPr lang="en-US" sz="1200" b="1" dirty="0">
                <a:highlight>
                  <a:srgbClr val="FFFF00"/>
                </a:highlight>
              </a:rPr>
              <a:t>Fig 1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sp>
        <p:nvSpPr>
          <p:cNvPr id="16" name="TextBox 15">
            <a:extLst>
              <a:ext uri="{FF2B5EF4-FFF2-40B4-BE49-F238E27FC236}">
                <a16:creationId xmlns:a16="http://schemas.microsoft.com/office/drawing/2014/main" id="{3B446C49-E3D9-4E0B-B203-2C84D57CAE57}"/>
              </a:ext>
            </a:extLst>
          </p:cNvPr>
          <p:cNvSpPr txBox="1"/>
          <p:nvPr/>
        </p:nvSpPr>
        <p:spPr>
          <a:xfrm>
            <a:off x="371173" y="1807520"/>
            <a:ext cx="2274849" cy="276999"/>
          </a:xfrm>
          <a:prstGeom prst="rect">
            <a:avLst/>
          </a:prstGeom>
          <a:noFill/>
        </p:spPr>
        <p:txBody>
          <a:bodyPr wrap="square" rtlCol="0">
            <a:spAutoFit/>
          </a:bodyPr>
          <a:lstStyle/>
          <a:p>
            <a:r>
              <a:rPr lang="en-US" sz="1200" b="1" dirty="0">
                <a:highlight>
                  <a:srgbClr val="FFFF00"/>
                </a:highlight>
              </a:rPr>
              <a:t>Fig 2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pic>
        <p:nvPicPr>
          <p:cNvPr id="12" name="Picture 11">
            <a:extLst>
              <a:ext uri="{FF2B5EF4-FFF2-40B4-BE49-F238E27FC236}">
                <a16:creationId xmlns:a16="http://schemas.microsoft.com/office/drawing/2014/main" id="{948FE1B0-12E6-4975-921D-A4B042BFDC46}"/>
              </a:ext>
            </a:extLst>
          </p:cNvPr>
          <p:cNvPicPr>
            <a:picLocks noChangeAspect="1"/>
          </p:cNvPicPr>
          <p:nvPr/>
        </p:nvPicPr>
        <p:blipFill>
          <a:blip r:embed="rId4"/>
          <a:stretch>
            <a:fillRect/>
          </a:stretch>
        </p:blipFill>
        <p:spPr>
          <a:xfrm>
            <a:off x="173998" y="2400366"/>
            <a:ext cx="4230826" cy="2298963"/>
          </a:xfrm>
          <a:prstGeom prst="rect">
            <a:avLst/>
          </a:prstGeom>
        </p:spPr>
      </p:pic>
      <p:sp>
        <p:nvSpPr>
          <p:cNvPr id="13" name="TextBox 12">
            <a:extLst>
              <a:ext uri="{FF2B5EF4-FFF2-40B4-BE49-F238E27FC236}">
                <a16:creationId xmlns:a16="http://schemas.microsoft.com/office/drawing/2014/main" id="{4BE7C9E0-6E17-466D-A9C0-260896F7E9AE}"/>
              </a:ext>
            </a:extLst>
          </p:cNvPr>
          <p:cNvSpPr txBox="1"/>
          <p:nvPr/>
        </p:nvSpPr>
        <p:spPr>
          <a:xfrm>
            <a:off x="4832196" y="3840834"/>
            <a:ext cx="3761678" cy="1277273"/>
          </a:xfrm>
          <a:prstGeom prst="rect">
            <a:avLst/>
          </a:prstGeom>
          <a:noFill/>
        </p:spPr>
        <p:txBody>
          <a:bodyPr wrap="square" rtlCol="0">
            <a:spAutoFit/>
          </a:bodyPr>
          <a:lstStyle/>
          <a:p>
            <a:pPr marL="171450" indent="-171450">
              <a:buFont typeface="Arial" panose="020B0604020202020204" pitchFamily="34" charset="0"/>
              <a:buChar char="•"/>
            </a:pPr>
            <a:r>
              <a:rPr lang="en-IN" sz="900" b="1" dirty="0">
                <a:solidFill>
                  <a:schemeClr val="accent2"/>
                </a:solidFill>
              </a:rPr>
              <a:t>Fig 2. shows the variation of price by locations of room types.</a:t>
            </a:r>
          </a:p>
          <a:p>
            <a:pPr marL="285750" indent="-285750">
              <a:lnSpc>
                <a:spcPct val="150000"/>
              </a:lnSpc>
              <a:buFont typeface="Arial" panose="020B0604020202020204" pitchFamily="34" charset="0"/>
              <a:buChar char="•"/>
            </a:pPr>
            <a:r>
              <a:rPr lang="en-IN" sz="900" b="1" dirty="0">
                <a:solidFill>
                  <a:schemeClr val="accent2"/>
                </a:solidFill>
              </a:rPr>
              <a:t>The listing offering Entire home/apt are generally costly than the other two. And from earlier graphs we have seen that Manhattan is the costliest, has maximum number of Entire home/apt and receiving lesser reviews which is valid.</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D889BF3-8CEA-4410-964C-83E679FE159E}"/>
              </a:ext>
            </a:extLst>
          </p:cNvPr>
          <p:cNvPicPr>
            <a:picLocks noChangeAspect="1"/>
          </p:cNvPicPr>
          <p:nvPr/>
        </p:nvPicPr>
        <p:blipFill>
          <a:blip r:embed="rId3"/>
          <a:stretch>
            <a:fillRect/>
          </a:stretch>
        </p:blipFill>
        <p:spPr>
          <a:xfrm>
            <a:off x="178418" y="74342"/>
            <a:ext cx="7932235" cy="3604258"/>
          </a:xfrm>
          <a:prstGeom prst="rect">
            <a:avLst/>
          </a:prstGeom>
        </p:spPr>
      </p:pic>
      <p:sp>
        <p:nvSpPr>
          <p:cNvPr id="4" name="TextBox 3">
            <a:extLst>
              <a:ext uri="{FF2B5EF4-FFF2-40B4-BE49-F238E27FC236}">
                <a16:creationId xmlns:a16="http://schemas.microsoft.com/office/drawing/2014/main" id="{4ED90C50-9EB9-48B3-A968-BC6AA155A05F}"/>
              </a:ext>
            </a:extLst>
          </p:cNvPr>
          <p:cNvSpPr txBox="1"/>
          <p:nvPr/>
        </p:nvSpPr>
        <p:spPr>
          <a:xfrm>
            <a:off x="706245" y="3678600"/>
            <a:ext cx="7932234" cy="1336904"/>
          </a:xfrm>
          <a:prstGeom prst="rect">
            <a:avLst/>
          </a:prstGeom>
          <a:noFill/>
        </p:spPr>
        <p:txBody>
          <a:bodyPr wrap="square" rtlCol="0">
            <a:spAutoFit/>
          </a:bodyPr>
          <a:lstStyle/>
          <a:p>
            <a:pPr>
              <a:lnSpc>
                <a:spcPct val="150000"/>
              </a:lnSpc>
            </a:pPr>
            <a:r>
              <a:rPr lang="en-IN" sz="1100" dirty="0">
                <a:latin typeface="Book Antiqua" panose="02040602050305030304" pitchFamily="18" charset="0"/>
              </a:rPr>
              <a:t>From the above two charts we can observe that Manhattan has the highest traffic among all five neighbourhood groups. </a:t>
            </a:r>
            <a:r>
              <a:rPr lang="en-US" sz="1100" i="0" dirty="0">
                <a:solidFill>
                  <a:srgbClr val="212121"/>
                </a:solidFill>
                <a:effectLst/>
                <a:latin typeface="Book Antiqua" panose="02040602050305030304" pitchFamily="18" charset="0"/>
              </a:rPr>
              <a:t>Manhattan has more traffic probably because it is the most popular borough of NYC and considered to have most of very popular attractions. In fact, most people believe Manhattan to be the synonym of NYC. Brooklyn comes second on the basis of traffic as it is considered to be the second most famous district of New York after Manhattan. Staten island has least because this location is least known.</a:t>
            </a:r>
            <a:endParaRPr lang="en-IN" sz="1100" dirty="0">
              <a:latin typeface="Book Antiqua" panose="020406020503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 name="TextBox 1">
            <a:extLst>
              <a:ext uri="{FF2B5EF4-FFF2-40B4-BE49-F238E27FC236}">
                <a16:creationId xmlns:a16="http://schemas.microsoft.com/office/drawing/2014/main" id="{D2984F9C-8DC9-47FC-8DDE-4C7B3EE9ED0C}"/>
              </a:ext>
            </a:extLst>
          </p:cNvPr>
          <p:cNvSpPr txBox="1"/>
          <p:nvPr/>
        </p:nvSpPr>
        <p:spPr>
          <a:xfrm>
            <a:off x="237894" y="282498"/>
            <a:ext cx="8296506" cy="4231928"/>
          </a:xfrm>
          <a:prstGeom prst="rect">
            <a:avLst/>
          </a:prstGeom>
          <a:noFill/>
        </p:spPr>
        <p:txBody>
          <a:bodyPr wrap="square" rtlCol="0">
            <a:spAutoFit/>
          </a:bodyPr>
          <a:lstStyle/>
          <a:p>
            <a:r>
              <a:rPr lang="en-IN" sz="1200" b="1" dirty="0">
                <a:latin typeface="Book Antiqua" panose="02040602050305030304" pitchFamily="18" charset="0"/>
              </a:rPr>
              <a:t>By exploring the Airbnb dataset we have drawn many out many information. Some of them are listed below:</a:t>
            </a:r>
          </a:p>
          <a:p>
            <a:pPr marL="171450" indent="-171450">
              <a:lnSpc>
                <a:spcPct val="150000"/>
              </a:lnSpc>
              <a:buFont typeface="Arial" panose="020B0604020202020204" pitchFamily="34" charset="0"/>
              <a:buChar char="•"/>
            </a:pPr>
            <a:r>
              <a:rPr lang="en-IN" sz="1100" dirty="0">
                <a:latin typeface="Book Antiqua" panose="02040602050305030304" pitchFamily="18" charset="0"/>
              </a:rPr>
              <a:t>Our Airbnb dataset has data from the five boroughs of NYC namely Manhattan, Brooklyn, Queens, Bronx and Staten Island</a:t>
            </a:r>
          </a:p>
          <a:p>
            <a:pPr marL="171450" indent="-171450">
              <a:lnSpc>
                <a:spcPct val="150000"/>
              </a:lnSpc>
              <a:buFont typeface="Arial" panose="020B0604020202020204" pitchFamily="34" charset="0"/>
              <a:buChar char="•"/>
            </a:pPr>
            <a:r>
              <a:rPr lang="en-IN" sz="1100" dirty="0">
                <a:latin typeface="Book Antiqua" panose="02040602050305030304" pitchFamily="18" charset="0"/>
              </a:rPr>
              <a:t>Manhattan has maximum number of listings, this may be the case because Manhattan has almost 99% of tourists attractions all over the NYC. Some of them are </a:t>
            </a:r>
            <a:r>
              <a:rPr lang="en-US" sz="1100" dirty="0">
                <a:latin typeface="Book Antiqua" panose="02040602050305030304" pitchFamily="18" charset="0"/>
              </a:rPr>
              <a:t>Empire State Building, the Rockefeller Center, the surprising Chrysler Building, the fascinating Times Square, the controversial MoMA etc.</a:t>
            </a:r>
          </a:p>
          <a:p>
            <a:pPr marL="171450" indent="-171450">
              <a:lnSpc>
                <a:spcPct val="150000"/>
              </a:lnSpc>
              <a:buFont typeface="Arial" panose="020B0604020202020204" pitchFamily="34" charset="0"/>
              <a:buChar char="•"/>
            </a:pPr>
            <a:r>
              <a:rPr lang="en-US" sz="1100" dirty="0">
                <a:latin typeface="Book Antiqua" panose="02040602050305030304" pitchFamily="18" charset="0"/>
              </a:rPr>
              <a:t>Brooklyn has second highest listings and Staten Island has the least.</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hosts from Manhattan has multiple number of listings.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guests visiting Manhattan and Brooklyn are not giving reviews, it may be because more corporate bookings are happening in Manhattan and Brooklyn or the high profile people are visiting these locations, and they probably do not give reviews most often.</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 boroughs with less number of listings are receiving more reviews, the reason probably would be the hosts are able to cater to most of their guests and encouraging them to give reviews.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There are three categories of room types available which are: Entire home/apt, Private Rooms and Shared rooms. Out of these three Entire home/apt is very expensive and shared rooms are the least expensive.</a:t>
            </a:r>
          </a:p>
          <a:p>
            <a:pPr marL="171450" indent="-171450">
              <a:lnSpc>
                <a:spcPct val="150000"/>
              </a:lnSpc>
              <a:buFont typeface="Arial" panose="020B0604020202020204" pitchFamily="34" charset="0"/>
              <a:buChar char="•"/>
            </a:pPr>
            <a:r>
              <a:rPr lang="en-US" sz="1100" dirty="0">
                <a:latin typeface="Book Antiqua" panose="02040602050305030304" pitchFamily="18" charset="0"/>
              </a:rPr>
              <a:t>Private rooms are mostly preferred over Entire home/apt because it is less costly and has less minimum nights dependency.</a:t>
            </a:r>
            <a:endParaRPr lang="en-IN" sz="1100" dirty="0">
              <a:latin typeface="Book Antiqua" panose="02040602050305030304" pitchFamily="18" charset="0"/>
            </a:endParaRPr>
          </a:p>
          <a:p>
            <a:endParaRPr lang="en-IN" sz="1200" b="1" dirty="0">
              <a:latin typeface="Book Antiqua" panose="02040602050305030304" pitchFamily="18" charset="0"/>
            </a:endParaRP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9A0D7-D084-436B-B54E-647C2A1EACC4}"/>
              </a:ext>
            </a:extLst>
          </p:cNvPr>
          <p:cNvSpPr>
            <a:spLocks noGrp="1"/>
          </p:cNvSpPr>
          <p:nvPr>
            <p:ph type="body" idx="1"/>
          </p:nvPr>
        </p:nvSpPr>
        <p:spPr>
          <a:xfrm>
            <a:off x="244792" y="520572"/>
            <a:ext cx="8520600" cy="468169"/>
          </a:xfrm>
        </p:spPr>
        <p:txBody>
          <a:bodyPr/>
          <a:lstStyle/>
          <a:p>
            <a:pPr algn="ctr"/>
            <a:r>
              <a:rPr lang="en-IN" sz="2000" b="1" dirty="0">
                <a:solidFill>
                  <a:schemeClr val="accent2"/>
                </a:solidFill>
              </a:rPr>
              <a:t>Tools Used</a:t>
            </a:r>
          </a:p>
          <a:p>
            <a:pPr algn="ctr"/>
            <a:endParaRPr lang="en-IN" dirty="0"/>
          </a:p>
        </p:txBody>
      </p:sp>
      <p:sp>
        <p:nvSpPr>
          <p:cNvPr id="4" name="TextBox 3">
            <a:extLst>
              <a:ext uri="{FF2B5EF4-FFF2-40B4-BE49-F238E27FC236}">
                <a16:creationId xmlns:a16="http://schemas.microsoft.com/office/drawing/2014/main" id="{AA9439C9-C2B8-4B5F-9F2F-D7D4F547B4FB}"/>
              </a:ext>
            </a:extLst>
          </p:cNvPr>
          <p:cNvSpPr txBox="1"/>
          <p:nvPr/>
        </p:nvSpPr>
        <p:spPr>
          <a:xfrm>
            <a:off x="1576039" y="1556087"/>
            <a:ext cx="6333893" cy="2031325"/>
          </a:xfrm>
          <a:prstGeom prst="rect">
            <a:avLst/>
          </a:prstGeom>
          <a:noFill/>
        </p:spPr>
        <p:txBody>
          <a:bodyPr wrap="square" rtlCol="0">
            <a:spAutoFit/>
          </a:bodyPr>
          <a:lstStyle/>
          <a:p>
            <a:pPr marL="342900" indent="-342900">
              <a:buFont typeface="Wingdings" panose="05000000000000000000" pitchFamily="2" charset="2"/>
              <a:buChar char="Ø"/>
            </a:pPr>
            <a:r>
              <a:rPr lang="en-IN" b="1" dirty="0" err="1">
                <a:solidFill>
                  <a:schemeClr val="accent2"/>
                </a:solidFill>
              </a:rPr>
              <a:t>J</a:t>
            </a:r>
            <a:r>
              <a:rPr lang="en-IN" sz="1400" b="1" dirty="0" err="1">
                <a:solidFill>
                  <a:schemeClr val="accent2"/>
                </a:solidFill>
              </a:rPr>
              <a:t>upyter</a:t>
            </a:r>
            <a:r>
              <a:rPr lang="en-IN" sz="1400" b="1" dirty="0">
                <a:solidFill>
                  <a:schemeClr val="accent2"/>
                </a:solidFill>
              </a:rPr>
              <a:t> Notebook</a:t>
            </a:r>
          </a:p>
          <a:p>
            <a:pPr marL="342900" indent="-342900">
              <a:buFont typeface="Wingdings" panose="05000000000000000000" pitchFamily="2" charset="2"/>
              <a:buChar char="Ø"/>
            </a:pPr>
            <a:r>
              <a:rPr lang="en-IN" sz="1400" b="1" dirty="0">
                <a:solidFill>
                  <a:schemeClr val="accent2"/>
                </a:solidFill>
              </a:rPr>
              <a:t>Python</a:t>
            </a:r>
          </a:p>
          <a:p>
            <a:pPr marL="342900" indent="-342900">
              <a:buFont typeface="Wingdings" panose="05000000000000000000" pitchFamily="2" charset="2"/>
              <a:buChar char="Ø"/>
            </a:pPr>
            <a:r>
              <a:rPr lang="en-IN" b="1" dirty="0" err="1">
                <a:solidFill>
                  <a:schemeClr val="accent2"/>
                </a:solidFill>
              </a:rPr>
              <a:t>G</a:t>
            </a:r>
            <a:r>
              <a:rPr lang="en-IN" sz="1400" b="1" dirty="0" err="1">
                <a:solidFill>
                  <a:schemeClr val="accent2"/>
                </a:solidFill>
              </a:rPr>
              <a:t>ithub</a:t>
            </a:r>
            <a:endParaRPr lang="en-IN" sz="1400" b="1" dirty="0">
              <a:solidFill>
                <a:schemeClr val="accent2"/>
              </a:solidFill>
            </a:endParaRPr>
          </a:p>
          <a:p>
            <a:endParaRPr lang="en-IN" sz="1400" b="1" dirty="0">
              <a:solidFill>
                <a:schemeClr val="accent2"/>
              </a:solidFill>
            </a:endParaRPr>
          </a:p>
          <a:p>
            <a:r>
              <a:rPr lang="en-IN" sz="1400" b="1" dirty="0">
                <a:solidFill>
                  <a:schemeClr val="accent2"/>
                </a:solidFill>
              </a:rPr>
              <a:t>Libraries imported:</a:t>
            </a:r>
          </a:p>
          <a:p>
            <a:pPr marL="342900" indent="-342900">
              <a:buFont typeface="Wingdings" panose="05000000000000000000" pitchFamily="2" charset="2"/>
              <a:buChar char="Ø"/>
            </a:pPr>
            <a:r>
              <a:rPr lang="en-IN" sz="1400" b="1" dirty="0">
                <a:solidFill>
                  <a:schemeClr val="accent2"/>
                </a:solidFill>
              </a:rPr>
              <a:t>Pandas</a:t>
            </a:r>
          </a:p>
          <a:p>
            <a:pPr marL="342900" indent="-342900">
              <a:buFont typeface="Wingdings" panose="05000000000000000000" pitchFamily="2" charset="2"/>
              <a:buChar char="Ø"/>
            </a:pPr>
            <a:r>
              <a:rPr lang="en-IN" sz="1400" b="1" dirty="0" err="1">
                <a:solidFill>
                  <a:schemeClr val="accent2"/>
                </a:solidFill>
              </a:rPr>
              <a:t>Numpy</a:t>
            </a:r>
            <a:endParaRPr lang="en-IN" sz="1400" b="1" dirty="0">
              <a:solidFill>
                <a:schemeClr val="accent2"/>
              </a:solidFill>
            </a:endParaRPr>
          </a:p>
          <a:p>
            <a:pPr marL="342900" indent="-342900">
              <a:buFont typeface="Wingdings" panose="05000000000000000000" pitchFamily="2" charset="2"/>
              <a:buChar char="Ø"/>
            </a:pPr>
            <a:r>
              <a:rPr lang="en-IN" sz="1400" b="1" dirty="0">
                <a:solidFill>
                  <a:schemeClr val="accent2"/>
                </a:solidFill>
              </a:rPr>
              <a:t>Matplotlib</a:t>
            </a:r>
          </a:p>
          <a:p>
            <a:pPr marL="342900" indent="-342900">
              <a:buFont typeface="Wingdings" panose="05000000000000000000" pitchFamily="2" charset="2"/>
              <a:buChar char="Ø"/>
            </a:pPr>
            <a:r>
              <a:rPr lang="en-IN" sz="1400" b="1" dirty="0">
                <a:solidFill>
                  <a:schemeClr val="accent2"/>
                </a:solidFill>
              </a:rPr>
              <a:t>Seaborn</a:t>
            </a:r>
            <a:endParaRPr lang="en-IN" b="1" dirty="0">
              <a:solidFill>
                <a:schemeClr val="accent2"/>
              </a:solidFill>
            </a:endParaRPr>
          </a:p>
        </p:txBody>
      </p:sp>
    </p:spTree>
    <p:extLst>
      <p:ext uri="{BB962C8B-B14F-4D97-AF65-F5344CB8AC3E}">
        <p14:creationId xmlns:p14="http://schemas.microsoft.com/office/powerpoint/2010/main" val="314845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A24EAA-AF88-4E8F-9ED1-CF583CE6A072}"/>
              </a:ext>
            </a:extLst>
          </p:cNvPr>
          <p:cNvSpPr>
            <a:spLocks noGrp="1"/>
          </p:cNvSpPr>
          <p:nvPr>
            <p:ph type="body" idx="1"/>
          </p:nvPr>
        </p:nvSpPr>
        <p:spPr>
          <a:xfrm>
            <a:off x="311700" y="308113"/>
            <a:ext cx="8155792" cy="4583555"/>
          </a:xfrm>
        </p:spPr>
        <p:txBody>
          <a:bodyPr/>
          <a:lstStyle/>
          <a:p>
            <a:endParaRPr lang="en-IN" dirty="0"/>
          </a:p>
        </p:txBody>
      </p:sp>
      <p:pic>
        <p:nvPicPr>
          <p:cNvPr id="4" name="Picture 3">
            <a:extLst>
              <a:ext uri="{FF2B5EF4-FFF2-40B4-BE49-F238E27FC236}">
                <a16:creationId xmlns:a16="http://schemas.microsoft.com/office/drawing/2014/main" id="{ED9AD073-98DA-4ABA-AF35-DE0A8D6B99A7}"/>
              </a:ext>
            </a:extLst>
          </p:cNvPr>
          <p:cNvPicPr>
            <a:picLocks noChangeAspect="1"/>
          </p:cNvPicPr>
          <p:nvPr/>
        </p:nvPicPr>
        <p:blipFill>
          <a:blip r:embed="rId2"/>
          <a:stretch>
            <a:fillRect/>
          </a:stretch>
        </p:blipFill>
        <p:spPr>
          <a:xfrm>
            <a:off x="311701" y="308113"/>
            <a:ext cx="8155792" cy="4583555"/>
          </a:xfrm>
          <a:prstGeom prst="rect">
            <a:avLst/>
          </a:prstGeom>
        </p:spPr>
      </p:pic>
    </p:spTree>
    <p:extLst>
      <p:ext uri="{BB962C8B-B14F-4D97-AF65-F5344CB8AC3E}">
        <p14:creationId xmlns:p14="http://schemas.microsoft.com/office/powerpoint/2010/main" val="122503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a:solidFill>
                  <a:srgbClr val="09272E"/>
                </a:solidFill>
              </a:rPr>
              <a:t>Table of Content</a:t>
            </a:r>
            <a:endParaRPr/>
          </a:p>
        </p:txBody>
      </p:sp>
      <p:sp>
        <p:nvSpPr>
          <p:cNvPr id="106" name="Google Shape;106;p26"/>
          <p:cNvSpPr txBox="1">
            <a:spLocks noGrp="1"/>
          </p:cNvSpPr>
          <p:nvPr>
            <p:ph type="body" idx="1"/>
          </p:nvPr>
        </p:nvSpPr>
        <p:spPr>
          <a:xfrm>
            <a:off x="311700" y="1017725"/>
            <a:ext cx="8520600" cy="3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09272E"/>
              </a:solidFill>
            </a:endParaRPr>
          </a:p>
          <a:p>
            <a:pPr>
              <a:buClr>
                <a:srgbClr val="09272E"/>
              </a:buClr>
              <a:buFont typeface="Arial"/>
              <a:buChar char="❖"/>
            </a:pPr>
            <a:r>
              <a:rPr lang="en-US" b="1" dirty="0">
                <a:solidFill>
                  <a:srgbClr val="09272E"/>
                </a:solidFill>
              </a:rPr>
              <a:t>About Airbnb</a:t>
            </a:r>
            <a:endParaRPr b="1" dirty="0">
              <a:solidFill>
                <a:srgbClr val="09272E"/>
              </a:solidFill>
            </a:endParaRPr>
          </a:p>
          <a:p>
            <a:pPr>
              <a:buClr>
                <a:srgbClr val="09272E"/>
              </a:buClr>
              <a:buFont typeface="Arial"/>
              <a:buChar char="❖"/>
            </a:pPr>
            <a:r>
              <a:rPr lang="en-US" b="1" dirty="0">
                <a:solidFill>
                  <a:srgbClr val="09272E"/>
                </a:solidFill>
              </a:rPr>
              <a:t>About Agenda</a:t>
            </a:r>
            <a:endParaRPr b="1" dirty="0">
              <a:solidFill>
                <a:srgbClr val="09272E"/>
              </a:solidFill>
            </a:endParaRPr>
          </a:p>
          <a:p>
            <a:pPr>
              <a:buClr>
                <a:srgbClr val="09272E"/>
              </a:buClr>
              <a:buFont typeface="Arial"/>
              <a:buChar char="❖"/>
            </a:pPr>
            <a:r>
              <a:rPr lang="en-US" b="1" dirty="0">
                <a:solidFill>
                  <a:srgbClr val="09272E"/>
                </a:solidFill>
              </a:rPr>
              <a:t>Data Description</a:t>
            </a:r>
            <a:endParaRPr b="1" dirty="0">
              <a:solidFill>
                <a:srgbClr val="09272E"/>
              </a:solidFill>
            </a:endParaRPr>
          </a:p>
          <a:p>
            <a:pPr>
              <a:buClr>
                <a:srgbClr val="09272E"/>
              </a:buClr>
              <a:buFont typeface="Arial"/>
              <a:buChar char="❖"/>
            </a:pPr>
            <a:r>
              <a:rPr lang="en" b="1" dirty="0">
                <a:solidFill>
                  <a:srgbClr val="09272E"/>
                </a:solidFill>
              </a:rPr>
              <a:t>Preprocessing</a:t>
            </a:r>
            <a:endParaRPr b="1" dirty="0">
              <a:solidFill>
                <a:srgbClr val="09272E"/>
              </a:solidFill>
            </a:endParaRPr>
          </a:p>
          <a:p>
            <a:pPr>
              <a:buClr>
                <a:srgbClr val="09272E"/>
              </a:buClr>
              <a:buFont typeface="Arial"/>
              <a:buChar char="❖"/>
            </a:pPr>
            <a:r>
              <a:rPr lang="en" b="1" dirty="0">
                <a:solidFill>
                  <a:srgbClr val="09272E"/>
                </a:solidFill>
              </a:rPr>
              <a:t>Exploratory Data Analysis</a:t>
            </a:r>
            <a:endParaRPr b="1" dirty="0">
              <a:solidFill>
                <a:srgbClr val="09272E"/>
              </a:solidFill>
            </a:endParaRPr>
          </a:p>
          <a:p>
            <a:pPr>
              <a:buClr>
                <a:srgbClr val="09272E"/>
              </a:buClr>
              <a:buFont typeface="Arial"/>
              <a:buChar char="❖"/>
            </a:pPr>
            <a:r>
              <a:rPr lang="en" b="1" dirty="0">
                <a:solidFill>
                  <a:srgbClr val="09272E"/>
                </a:solidFill>
              </a:rPr>
              <a:t>Challenges</a:t>
            </a:r>
            <a:endParaRPr b="1" dirty="0">
              <a:solidFill>
                <a:srgbClr val="09272E"/>
              </a:solidFill>
            </a:endParaRPr>
          </a:p>
          <a:p>
            <a:pPr>
              <a:buClr>
                <a:srgbClr val="09272E"/>
              </a:buClr>
              <a:buFont typeface="Arial"/>
              <a:buChar char="❖"/>
            </a:pPr>
            <a:r>
              <a:rPr lang="en" b="1" dirty="0">
                <a:solidFill>
                  <a:srgbClr val="09272E"/>
                </a:solidFill>
              </a:rPr>
              <a:t>Conclusion</a:t>
            </a:r>
          </a:p>
          <a:p>
            <a:pPr>
              <a:buClr>
                <a:srgbClr val="09272E"/>
              </a:buClr>
              <a:buFont typeface="Arial"/>
              <a:buChar char="❖"/>
            </a:pPr>
            <a:r>
              <a:rPr lang="en" b="1" dirty="0">
                <a:solidFill>
                  <a:srgbClr val="09272E"/>
                </a:solidFill>
              </a:rPr>
              <a:t>Tools Use</a:t>
            </a:r>
            <a:br>
              <a:rPr lang="en" b="1" dirty="0">
                <a:solidFill>
                  <a:srgbClr val="09272E"/>
                </a:solidFill>
              </a:rPr>
            </a:br>
            <a:r>
              <a:rPr lang="en" b="1" dirty="0">
                <a:solidFill>
                  <a:srgbClr val="09272E"/>
                </a:solidFill>
              </a:rPr>
              <a:t>   </a:t>
            </a:r>
            <a:endParaRPr b="1" dirty="0">
              <a:solidFill>
                <a:srgbClr val="09272E"/>
              </a:solidFill>
            </a:endParaRPr>
          </a:p>
          <a:p>
            <a:pPr marL="457200" lvl="0" indent="-342900" algn="l" rtl="0">
              <a:lnSpc>
                <a:spcPct val="115000"/>
              </a:lnSpc>
              <a:spcBef>
                <a:spcPts val="0"/>
              </a:spcBef>
              <a:spcAft>
                <a:spcPts val="0"/>
              </a:spcAft>
              <a:buSzPts val="1800"/>
              <a:buChar char="❖"/>
            </a:pPr>
            <a:r>
              <a:rPr lang="en" b="1" dirty="0">
                <a:solidFill>
                  <a:srgbClr val="09272E"/>
                </a:solidFill>
              </a:rPr>
              <a:t>    </a:t>
            </a:r>
            <a:endParaRPr b="1" dirty="0">
              <a:solidFill>
                <a:srgbClr val="09272E"/>
              </a:solidFill>
            </a:endParaRPr>
          </a:p>
          <a:p>
            <a:pPr marL="457200" lvl="0" indent="-342900" algn="l" rtl="0">
              <a:lnSpc>
                <a:spcPct val="115000"/>
              </a:lnSpc>
              <a:spcBef>
                <a:spcPts val="0"/>
              </a:spcBef>
              <a:spcAft>
                <a:spcPts val="0"/>
              </a:spcAft>
              <a:buSzPts val="1800"/>
              <a:buChar char="❖"/>
            </a:pPr>
            <a:endParaRPr b="1" dirty="0">
              <a:solidFill>
                <a:srgbClr val="09272E"/>
              </a:solidFill>
            </a:endParaRPr>
          </a:p>
          <a:p>
            <a:pPr marL="457200" lvl="0" indent="-342900" algn="l" rtl="0">
              <a:lnSpc>
                <a:spcPct val="115000"/>
              </a:lnSpc>
              <a:spcBef>
                <a:spcPts val="0"/>
              </a:spcBef>
              <a:spcAft>
                <a:spcPts val="0"/>
              </a:spcAft>
              <a:buSzPts val="1800"/>
              <a:buChar char="❖"/>
            </a:pPr>
            <a:br>
              <a:rPr lang="en" sz="1800" b="1" dirty="0">
                <a:solidFill>
                  <a:srgbClr val="09272E"/>
                </a:solidFill>
                <a:latin typeface="Arial"/>
                <a:ea typeface="Arial"/>
                <a:cs typeface="Arial"/>
                <a:sym typeface="Arial"/>
              </a:rPr>
            </a:br>
            <a:r>
              <a:rPr lang="en" sz="1800" b="1" dirty="0">
                <a:solidFill>
                  <a:srgbClr val="09272E"/>
                </a:solidFill>
                <a:latin typeface="Arial"/>
                <a:ea typeface="Arial"/>
                <a:cs typeface="Arial"/>
                <a:sym typeface="Arial"/>
              </a:rPr>
              <a:t>    </a:t>
            </a:r>
            <a:endParaRPr b="1" dirty="0">
              <a:solidFill>
                <a:srgbClr val="09272E"/>
              </a:solidFill>
            </a:endParaRPr>
          </a:p>
          <a:p>
            <a:pPr marL="457200" lvl="0" indent="-342900" algn="l" rtl="0">
              <a:lnSpc>
                <a:spcPct val="115000"/>
              </a:lnSpc>
              <a:spcBef>
                <a:spcPts val="0"/>
              </a:spcBef>
              <a:spcAft>
                <a:spcPts val="0"/>
              </a:spcAft>
              <a:buSzPts val="1800"/>
              <a:buChar char="❖"/>
            </a:pPr>
            <a:r>
              <a:rPr lang="en" sz="1800" b="1" dirty="0">
                <a:solidFill>
                  <a:srgbClr val="09272E"/>
                </a:solidFill>
                <a:latin typeface="Arial"/>
                <a:ea typeface="Arial"/>
                <a:cs typeface="Arial"/>
                <a:sym typeface="Arial"/>
              </a:rPr>
              <a:t>  </a:t>
            </a:r>
            <a:endParaRPr sz="1800" b="1" dirty="0">
              <a:solidFill>
                <a:srgbClr val="09272E"/>
              </a:solidFill>
              <a:latin typeface="Arial"/>
              <a:ea typeface="Arial"/>
              <a:cs typeface="Arial"/>
              <a:sym typeface="Arial"/>
            </a:endParaRPr>
          </a:p>
          <a:p>
            <a:pPr marL="0" lvl="0" indent="0" algn="l" rtl="0">
              <a:lnSpc>
                <a:spcPct val="115000"/>
              </a:lnSpc>
              <a:spcBef>
                <a:spcPts val="0"/>
              </a:spcBef>
              <a:spcAft>
                <a:spcPts val="0"/>
              </a:spcAft>
              <a:buNone/>
            </a:pPr>
            <a:br>
              <a:rPr lang="en" sz="1800" b="1" dirty="0">
                <a:solidFill>
                  <a:srgbClr val="09272E"/>
                </a:solidFill>
                <a:latin typeface="Arial"/>
                <a:ea typeface="Arial"/>
                <a:cs typeface="Arial"/>
                <a:sym typeface="Arial"/>
              </a:rPr>
            </a:br>
            <a:r>
              <a:rPr lang="en" sz="1800" b="1" dirty="0">
                <a:solidFill>
                  <a:srgbClr val="09272E"/>
                </a:solidFill>
                <a:latin typeface="Arial"/>
                <a:ea typeface="Arial"/>
                <a:cs typeface="Arial"/>
                <a:sym typeface="Arial"/>
              </a:rPr>
              <a:t>   </a:t>
            </a:r>
            <a:br>
              <a:rPr lang="en" sz="1800" b="1" dirty="0">
                <a:solidFill>
                  <a:srgbClr val="09272E"/>
                </a:solidFill>
                <a:latin typeface="Arial"/>
                <a:ea typeface="Arial"/>
                <a:cs typeface="Arial"/>
                <a:sym typeface="Arial"/>
              </a:rPr>
            </a:br>
            <a:endParaRPr dirty="0"/>
          </a:p>
        </p:txBody>
      </p:sp>
      <p:cxnSp>
        <p:nvCxnSpPr>
          <p:cNvPr id="107" name="Google Shape;107;p26"/>
          <p:cNvCxnSpPr/>
          <p:nvPr/>
        </p:nvCxnSpPr>
        <p:spPr>
          <a:xfrm rot="10800000" flipH="1">
            <a:off x="2779500" y="1002850"/>
            <a:ext cx="3510300" cy="144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ctrTitle"/>
          </p:nvPr>
        </p:nvSpPr>
        <p:spPr>
          <a:xfrm>
            <a:off x="649953" y="132561"/>
            <a:ext cx="6780477" cy="582849"/>
          </a:xfrm>
          <a:prstGeom prst="rect">
            <a:avLst/>
          </a:prstGeom>
        </p:spPr>
        <p:txBody>
          <a:bodyPr spcFirstLastPara="1" wrap="square" lIns="91425" tIns="91425" rIns="91425" bIns="91425" anchor="t" anchorCtr="0">
            <a:noAutofit/>
          </a:bodyPr>
          <a:lstStyle/>
          <a:p>
            <a:r>
              <a:rPr lang="en-IN" sz="2400" b="1" dirty="0">
                <a:solidFill>
                  <a:schemeClr val="accent2"/>
                </a:solidFill>
              </a:rPr>
              <a:t>About Airbnb</a:t>
            </a:r>
            <a:br>
              <a:rPr lang="en-IN" sz="2400" b="1" dirty="0"/>
            </a:br>
            <a:br>
              <a:rPr lang="en-US" sz="1800" b="0" i="0" dirty="0">
                <a:solidFill>
                  <a:srgbClr val="292929"/>
                </a:solidFill>
                <a:effectLst/>
                <a:latin typeface="charter"/>
              </a:rPr>
            </a:br>
            <a:endParaRPr sz="18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B78E440-B34C-43DC-8104-EEFAB7F29B44}"/>
              </a:ext>
            </a:extLst>
          </p:cNvPr>
          <p:cNvSpPr txBox="1"/>
          <p:nvPr/>
        </p:nvSpPr>
        <p:spPr>
          <a:xfrm>
            <a:off x="553844" y="1092355"/>
            <a:ext cx="6876586" cy="3009542"/>
          </a:xfrm>
          <a:prstGeom prst="rect">
            <a:avLst/>
          </a:prstGeom>
          <a:noFill/>
        </p:spPr>
        <p:txBody>
          <a:bodyPr wrap="square" rtlCol="0">
            <a:spAutoFit/>
          </a:bodyPr>
          <a:lstStyle/>
          <a:p>
            <a:pPr algn="ctr">
              <a:lnSpc>
                <a:spcPct val="150000"/>
              </a:lnSpc>
            </a:pPr>
            <a:r>
              <a:rPr lang="en-US" sz="1600" b="1" dirty="0">
                <a:solidFill>
                  <a:schemeClr val="accent2"/>
                </a:solidFill>
                <a:latin typeface="Book Antiqua" panose="02040602050305030304" pitchFamily="18" charset="0"/>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US" sz="1600" b="1" dirty="0" err="1">
                <a:solidFill>
                  <a:schemeClr val="accent2"/>
                </a:solidFill>
                <a:latin typeface="Book Antiqua" panose="02040602050305030304" pitchFamily="18" charset="0"/>
              </a:rPr>
              <a:t>Chesky</a:t>
            </a:r>
            <a:r>
              <a:rPr lang="en-US" sz="1600" b="1" dirty="0">
                <a:solidFill>
                  <a:schemeClr val="accent2"/>
                </a:solidFill>
                <a:latin typeface="Book Antiqua" panose="02040602050305030304" pitchFamily="18" charset="0"/>
              </a:rPr>
              <a:t>, Nathan </a:t>
            </a:r>
            <a:r>
              <a:rPr lang="en-US" sz="1600" b="1" dirty="0" err="1">
                <a:solidFill>
                  <a:schemeClr val="accent2"/>
                </a:solidFill>
                <a:latin typeface="Book Antiqua" panose="02040602050305030304" pitchFamily="18" charset="0"/>
              </a:rPr>
              <a:t>Blecharczyk</a:t>
            </a:r>
            <a:r>
              <a:rPr lang="en-US" sz="1600" b="1" dirty="0">
                <a:solidFill>
                  <a:schemeClr val="accent2"/>
                </a:solidFill>
                <a:latin typeface="Book Antiqua" panose="02040602050305030304" pitchFamily="18" charset="0"/>
              </a:rPr>
              <a:t> and Joe </a:t>
            </a:r>
            <a:r>
              <a:rPr lang="en-US" sz="1600" b="1" dirty="0" err="1">
                <a:solidFill>
                  <a:schemeClr val="accent2"/>
                </a:solidFill>
                <a:latin typeface="Book Antiqua" panose="02040602050305030304" pitchFamily="18" charset="0"/>
              </a:rPr>
              <a:t>Gebbia</a:t>
            </a:r>
            <a:r>
              <a:rPr lang="en-US" sz="1600" b="1" dirty="0">
                <a:solidFill>
                  <a:schemeClr val="accent2"/>
                </a:solidFill>
                <a:latin typeface="Book Antiqua" panose="02040602050305030304" pitchFamily="18" charset="0"/>
              </a:rPr>
              <a:t>. Airbnb is a shortened version of its original name, AirBedandBreakfast.com.</a:t>
            </a:r>
            <a:endParaRPr lang="en-IN" sz="1600" b="1" dirty="0">
              <a:solidFill>
                <a:schemeClr val="accent2"/>
              </a:solidFill>
              <a:latin typeface="Book Antiqua" panose="02040602050305030304" pitchFamily="18" charset="0"/>
            </a:endParaRPr>
          </a:p>
        </p:txBody>
      </p:sp>
      <p:pic>
        <p:nvPicPr>
          <p:cNvPr id="6" name="Picture 2" descr="See the source image">
            <a:extLst>
              <a:ext uri="{FF2B5EF4-FFF2-40B4-BE49-F238E27FC236}">
                <a16:creationId xmlns:a16="http://schemas.microsoft.com/office/drawing/2014/main" id="{719F161C-1B48-49E7-B095-9541A0BB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206" y="3386576"/>
            <a:ext cx="1882236" cy="17569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7" name="Content Placeholder 3" descr="Airplane">
                <a:extLst>
                  <a:ext uri="{FF2B5EF4-FFF2-40B4-BE49-F238E27FC236}">
                    <a16:creationId xmlns:a16="http://schemas.microsoft.com/office/drawing/2014/main" id="{2EB2B0A3-2CDE-4F0B-96A6-488E7E8DBB69}"/>
                  </a:ext>
                </a:extLst>
              </p:cNvPr>
              <p:cNvGraphicFramePr>
                <a:graphicFrameLocks noChangeAspect="1"/>
              </p:cNvGraphicFramePr>
              <p:nvPr>
                <p:extLst>
                  <p:ext uri="{D42A27DB-BD31-4B8C-83A1-F6EECF244321}">
                    <p14:modId xmlns:p14="http://schemas.microsoft.com/office/powerpoint/2010/main" val="2996487282"/>
                  </p:ext>
                </p:extLst>
              </p:nvPr>
            </p:nvGraphicFramePr>
            <p:xfrm rot="19743220">
              <a:off x="-255918" y="-95640"/>
              <a:ext cx="2829816" cy="1377869"/>
            </p:xfrm>
            <a:graphic>
              <a:graphicData uri="http://schemas.microsoft.com/office/drawing/2017/model3d">
                <am3d:model3d r:embed="rId4">
                  <am3d:spPr>
                    <a:xfrm rot="19743220">
                      <a:off x="0" y="0"/>
                      <a:ext cx="2829816" cy="137786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5"/>
                  </am3d:raster>
                  <am3d:objViewport viewportSz="4785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Airplane">
                <a:extLst>
                  <a:ext uri="{FF2B5EF4-FFF2-40B4-BE49-F238E27FC236}">
                    <a16:creationId xmlns:a16="http://schemas.microsoft.com/office/drawing/2014/main" id="{2EB2B0A3-2CDE-4F0B-96A6-488E7E8DBB69}"/>
                  </a:ext>
                </a:extLst>
              </p:cNvPr>
              <p:cNvPicPr>
                <a:picLocks noGrp="1" noRot="1" noChangeAspect="1" noMove="1" noResize="1" noEditPoints="1" noAdjustHandles="1" noChangeArrowheads="1" noChangeShapeType="1" noCrop="1"/>
              </p:cNvPicPr>
              <p:nvPr/>
            </p:nvPicPr>
            <p:blipFill>
              <a:blip r:embed="rId5"/>
              <a:stretch>
                <a:fillRect/>
              </a:stretch>
            </p:blipFill>
            <p:spPr>
              <a:xfrm rot="19743220">
                <a:off x="-255918" y="-95640"/>
                <a:ext cx="2829816" cy="1377869"/>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C0F1-6787-4DE7-BD43-A0DD175EE4FE}"/>
              </a:ext>
            </a:extLst>
          </p:cNvPr>
          <p:cNvSpPr>
            <a:spLocks noGrp="1"/>
          </p:cNvSpPr>
          <p:nvPr>
            <p:ph type="title"/>
          </p:nvPr>
        </p:nvSpPr>
        <p:spPr/>
        <p:txBody>
          <a:bodyPr/>
          <a:lstStyle/>
          <a:p>
            <a:pPr algn="ctr"/>
            <a:r>
              <a:rPr lang="en-IN" sz="3200" b="1" dirty="0">
                <a:solidFill>
                  <a:schemeClr val="accent2"/>
                </a:solidFill>
                <a:latin typeface="Book Antiqua" panose="02040602050305030304" pitchFamily="18" charset="0"/>
                <a:cs typeface="Arial" panose="020B0604020202020204" pitchFamily="34" charset="0"/>
              </a:rPr>
              <a:t>Agenda</a:t>
            </a:r>
            <a:endParaRPr lang="en-IN" sz="3200" b="1" dirty="0">
              <a:solidFill>
                <a:schemeClr val="accent2"/>
              </a:solidFill>
              <a:latin typeface="Book Antiqua" panose="02040602050305030304" pitchFamily="18" charset="0"/>
            </a:endParaRPr>
          </a:p>
        </p:txBody>
      </p:sp>
      <p:sp>
        <p:nvSpPr>
          <p:cNvPr id="3" name="Text Placeholder 2">
            <a:extLst>
              <a:ext uri="{FF2B5EF4-FFF2-40B4-BE49-F238E27FC236}">
                <a16:creationId xmlns:a16="http://schemas.microsoft.com/office/drawing/2014/main" id="{E69EB291-B60D-4C52-BC0D-096BC2B2342C}"/>
              </a:ext>
            </a:extLst>
          </p:cNvPr>
          <p:cNvSpPr>
            <a:spLocks noGrp="1"/>
          </p:cNvSpPr>
          <p:nvPr>
            <p:ph type="body" idx="1"/>
          </p:nvPr>
        </p:nvSpPr>
        <p:spPr/>
        <p:txBody>
          <a:bodyPr/>
          <a:lstStyle/>
          <a:p>
            <a:pPr marL="0" indent="0">
              <a:lnSpc>
                <a:spcPct val="150000"/>
              </a:lnSpc>
              <a:buNone/>
            </a:pPr>
            <a:r>
              <a:rPr lang="en-IN" sz="1400" b="1" dirty="0">
                <a:solidFill>
                  <a:schemeClr val="accent2"/>
                </a:solidFill>
                <a:latin typeface="Book Antiqua" panose="02040602050305030304" pitchFamily="18" charset="0"/>
              </a:rPr>
              <a:t>We will analyse the Airbnb dataset of New York City.</a:t>
            </a:r>
          </a:p>
          <a:p>
            <a:pPr marL="0" indent="0">
              <a:lnSpc>
                <a:spcPct val="150000"/>
              </a:lnSpc>
              <a:buNone/>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We will perform different analysis and try to gain insights like:</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Which borough has more number of listings and the reason behind it.</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The neighbourhood that is more popular</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Room types that are preferred the most by guests</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Review and ratings</a:t>
            </a:r>
          </a:p>
          <a:p>
            <a:pPr>
              <a:lnSpc>
                <a:spcPct val="150000"/>
              </a:lnSpc>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By doing this we will try to find the factors affecting the Airbnb listings in New York City.</a:t>
            </a:r>
          </a:p>
          <a:p>
            <a:pPr>
              <a:lnSpc>
                <a:spcPct val="150000"/>
              </a:lnSpc>
            </a:pPr>
            <a:endParaRPr lang="en-IN" sz="1400"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143584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ctrTitle"/>
          </p:nvPr>
        </p:nvSpPr>
        <p:spPr>
          <a:xfrm>
            <a:off x="289800" y="250800"/>
            <a:ext cx="8854200" cy="470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b="1" dirty="0">
                <a:solidFill>
                  <a:schemeClr val="accent2"/>
                </a:solidFill>
                <a:highlight>
                  <a:srgbClr val="FFFFFF"/>
                </a:highlight>
                <a:latin typeface="Roboto"/>
                <a:ea typeface="Roboto"/>
                <a:cs typeface="Roboto"/>
                <a:sym typeface="Roboto"/>
              </a:rPr>
              <a:t>Data Description</a:t>
            </a:r>
            <a:br>
              <a:rPr lang="en" sz="2400" b="1" dirty="0">
                <a:solidFill>
                  <a:schemeClr val="accent2"/>
                </a:solidFill>
                <a:highlight>
                  <a:srgbClr val="FFFFFF"/>
                </a:highlight>
                <a:latin typeface="Roboto"/>
                <a:ea typeface="Roboto"/>
                <a:cs typeface="Roboto"/>
                <a:sym typeface="Roboto"/>
              </a:rPr>
            </a:br>
            <a:r>
              <a:rPr lang="en-IN" sz="1800" b="1" i="0" dirty="0">
                <a:solidFill>
                  <a:srgbClr val="000000"/>
                </a:solidFill>
                <a:effectLst/>
                <a:latin typeface="Helvetica Neue"/>
              </a:rPr>
              <a:t>id :- </a:t>
            </a:r>
            <a:r>
              <a:rPr lang="en-IN" sz="1800" i="0" dirty="0">
                <a:solidFill>
                  <a:srgbClr val="000000"/>
                </a:solidFill>
                <a:effectLst/>
                <a:latin typeface="Helvetica Neue"/>
              </a:rPr>
              <a:t>These give us the listing id</a:t>
            </a:r>
            <a:br>
              <a:rPr lang="en-IN" sz="1800" i="0" dirty="0">
                <a:solidFill>
                  <a:srgbClr val="000000"/>
                </a:solidFill>
                <a:effectLst/>
                <a:latin typeface="Helvetica Neue"/>
              </a:rPr>
            </a:br>
            <a:r>
              <a:rPr lang="en-IN" sz="1800" b="1" i="0" dirty="0">
                <a:solidFill>
                  <a:srgbClr val="000000"/>
                </a:solidFill>
                <a:effectLst/>
                <a:latin typeface="Helvetica Neue"/>
              </a:rPr>
              <a:t>name:- </a:t>
            </a:r>
            <a:r>
              <a:rPr lang="en-IN" sz="1800" i="0" dirty="0">
                <a:solidFill>
                  <a:srgbClr val="000000"/>
                </a:solidFill>
                <a:effectLst/>
                <a:latin typeface="Helvetica Neue"/>
              </a:rPr>
              <a:t>Listing name</a:t>
            </a:r>
            <a:br>
              <a:rPr lang="en-IN" sz="1800" b="1" i="0" dirty="0">
                <a:solidFill>
                  <a:srgbClr val="000000"/>
                </a:solidFill>
                <a:effectLst/>
                <a:latin typeface="Helvetica Neue"/>
              </a:rPr>
            </a:br>
            <a:r>
              <a:rPr lang="en-IN" sz="1800" b="1" i="0" dirty="0" err="1">
                <a:solidFill>
                  <a:srgbClr val="000000"/>
                </a:solidFill>
                <a:effectLst/>
                <a:latin typeface="Helvetica Neue"/>
              </a:rPr>
              <a:t>host_id</a:t>
            </a:r>
            <a:r>
              <a:rPr lang="en-IN" sz="1800" b="1" i="0" dirty="0">
                <a:solidFill>
                  <a:srgbClr val="000000"/>
                </a:solidFill>
                <a:effectLst/>
                <a:latin typeface="Helvetica Neue"/>
              </a:rPr>
              <a:t>:-  </a:t>
            </a:r>
            <a:r>
              <a:rPr lang="en-IN" sz="1800" i="0" dirty="0">
                <a:solidFill>
                  <a:srgbClr val="000000"/>
                </a:solidFill>
                <a:effectLst/>
                <a:latin typeface="Helvetica Neue"/>
              </a:rPr>
              <a:t>host id</a:t>
            </a:r>
            <a:br>
              <a:rPr lang="en-IN" sz="1800" b="1" i="0" dirty="0">
                <a:solidFill>
                  <a:srgbClr val="000000"/>
                </a:solidFill>
                <a:effectLst/>
                <a:latin typeface="Helvetica Neue"/>
              </a:rPr>
            </a:br>
            <a:r>
              <a:rPr lang="en-IN" sz="1800" b="1" i="0" dirty="0" err="1">
                <a:solidFill>
                  <a:srgbClr val="000000"/>
                </a:solidFill>
                <a:effectLst/>
                <a:latin typeface="Helvetica Neue"/>
              </a:rPr>
              <a:t>host_name</a:t>
            </a:r>
            <a:r>
              <a:rPr lang="en-IN" sz="1800" i="0" dirty="0">
                <a:solidFill>
                  <a:srgbClr val="000000"/>
                </a:solidFill>
                <a:effectLst/>
                <a:latin typeface="Helvetica Neue"/>
              </a:rPr>
              <a:t> :- host name</a:t>
            </a:r>
            <a:br>
              <a:rPr lang="en-IN" sz="1800" b="1" i="0" dirty="0">
                <a:solidFill>
                  <a:srgbClr val="000000"/>
                </a:solidFill>
                <a:effectLst/>
                <a:latin typeface="Helvetica Neue"/>
              </a:rPr>
            </a:br>
            <a:r>
              <a:rPr lang="en-IN" sz="1800" b="1" i="0" dirty="0" err="1">
                <a:solidFill>
                  <a:srgbClr val="000000"/>
                </a:solidFill>
                <a:effectLst/>
                <a:latin typeface="Helvetica Neue"/>
              </a:rPr>
              <a:t>neighbourhood_group</a:t>
            </a:r>
            <a:r>
              <a:rPr lang="en-IN" sz="1800" b="1" i="0" dirty="0">
                <a:solidFill>
                  <a:srgbClr val="000000"/>
                </a:solidFill>
                <a:effectLst/>
                <a:latin typeface="Helvetica Neue"/>
              </a:rPr>
              <a:t> :- </a:t>
            </a:r>
            <a:r>
              <a:rPr lang="en-IN" sz="1800" i="0" dirty="0">
                <a:solidFill>
                  <a:srgbClr val="000000"/>
                </a:solidFill>
                <a:effectLst/>
                <a:latin typeface="Helvetica Neue"/>
              </a:rPr>
              <a:t>NYC borough</a:t>
            </a:r>
            <a:br>
              <a:rPr lang="en-IN" sz="1800" b="1" i="0" dirty="0">
                <a:solidFill>
                  <a:srgbClr val="000000"/>
                </a:solidFill>
                <a:effectLst/>
                <a:latin typeface="Helvetica Neue"/>
              </a:rPr>
            </a:br>
            <a:r>
              <a:rPr lang="en-IN" sz="1800" b="1" i="0" dirty="0">
                <a:solidFill>
                  <a:srgbClr val="000000"/>
                </a:solidFill>
                <a:effectLst/>
                <a:latin typeface="Helvetica Neue"/>
              </a:rPr>
              <a:t>neighbourhood:- </a:t>
            </a:r>
            <a:r>
              <a:rPr lang="en-IN" sz="1800" i="0" dirty="0">
                <a:solidFill>
                  <a:srgbClr val="000000"/>
                </a:solidFill>
                <a:effectLst/>
                <a:latin typeface="Helvetica Neue"/>
              </a:rPr>
              <a:t>NYC neighbourhood</a:t>
            </a:r>
            <a:br>
              <a:rPr lang="en-IN" sz="1800" b="1" i="0" dirty="0">
                <a:solidFill>
                  <a:srgbClr val="000000"/>
                </a:solidFill>
                <a:effectLst/>
                <a:latin typeface="Helvetica Neue"/>
              </a:rPr>
            </a:br>
            <a:r>
              <a:rPr lang="en-IN" sz="1800" b="1" i="0" dirty="0">
                <a:solidFill>
                  <a:srgbClr val="000000"/>
                </a:solidFill>
                <a:effectLst/>
                <a:latin typeface="Helvetica Neue"/>
              </a:rPr>
              <a:t>latitude :- </a:t>
            </a:r>
            <a:r>
              <a:rPr lang="en-IN" sz="1800" i="0" dirty="0">
                <a:solidFill>
                  <a:srgbClr val="000000"/>
                </a:solidFill>
                <a:effectLst/>
                <a:latin typeface="Helvetica Neue"/>
              </a:rPr>
              <a:t>listing latitude</a:t>
            </a:r>
            <a:br>
              <a:rPr lang="en-IN" sz="1800" b="1" i="0" dirty="0">
                <a:solidFill>
                  <a:srgbClr val="000000"/>
                </a:solidFill>
                <a:effectLst/>
                <a:latin typeface="Helvetica Neue"/>
              </a:rPr>
            </a:br>
            <a:r>
              <a:rPr lang="en-IN" sz="1800" b="1" i="0" dirty="0">
                <a:solidFill>
                  <a:srgbClr val="000000"/>
                </a:solidFill>
                <a:effectLst/>
                <a:latin typeface="Helvetica Neue"/>
              </a:rPr>
              <a:t>longitude :- </a:t>
            </a:r>
            <a:r>
              <a:rPr lang="en-IN" sz="1800" i="0" dirty="0">
                <a:solidFill>
                  <a:srgbClr val="000000"/>
                </a:solidFill>
                <a:effectLst/>
                <a:latin typeface="Helvetica Neue"/>
              </a:rPr>
              <a:t>listing longitude</a:t>
            </a:r>
            <a:br>
              <a:rPr lang="en-IN" sz="1800" b="1" i="0" dirty="0">
                <a:solidFill>
                  <a:srgbClr val="000000"/>
                </a:solidFill>
                <a:effectLst/>
                <a:latin typeface="Helvetica Neue"/>
              </a:rPr>
            </a:br>
            <a:r>
              <a:rPr lang="en-IN" sz="1800" b="1" i="0" dirty="0" err="1">
                <a:solidFill>
                  <a:srgbClr val="000000"/>
                </a:solidFill>
                <a:effectLst/>
                <a:latin typeface="Helvetica Neue"/>
              </a:rPr>
              <a:t>room_type</a:t>
            </a:r>
            <a:r>
              <a:rPr lang="en-IN" sz="1800" b="1" i="0" dirty="0">
                <a:solidFill>
                  <a:srgbClr val="000000"/>
                </a:solidFill>
                <a:effectLst/>
                <a:latin typeface="Helvetica Neue"/>
              </a:rPr>
              <a:t> :- </a:t>
            </a:r>
            <a:r>
              <a:rPr lang="en-IN" sz="1800" i="0" dirty="0">
                <a:solidFill>
                  <a:srgbClr val="000000"/>
                </a:solidFill>
                <a:effectLst/>
                <a:latin typeface="Helvetica Neue"/>
              </a:rPr>
              <a:t>type of room (  entire home / apt , private room ,share room)</a:t>
            </a:r>
            <a:br>
              <a:rPr lang="en-IN" sz="1800" b="1" i="0" dirty="0">
                <a:solidFill>
                  <a:srgbClr val="000000"/>
                </a:solidFill>
                <a:effectLst/>
                <a:latin typeface="Helvetica Neue"/>
              </a:rPr>
            </a:br>
            <a:r>
              <a:rPr lang="en-US" sz="1800" b="1" i="0" dirty="0">
                <a:solidFill>
                  <a:srgbClr val="000000"/>
                </a:solidFill>
                <a:effectLst/>
                <a:latin typeface="Helvetica Neue"/>
              </a:rPr>
              <a:t>price:- </a:t>
            </a:r>
            <a:r>
              <a:rPr lang="en-US" sz="1800" i="0" dirty="0">
                <a:solidFill>
                  <a:srgbClr val="000000"/>
                </a:solidFill>
                <a:effectLst/>
                <a:latin typeface="Helvetica Neue"/>
              </a:rPr>
              <a:t>listing price</a:t>
            </a:r>
            <a:br>
              <a:rPr lang="en-US" sz="1800" b="1" i="0" dirty="0">
                <a:solidFill>
                  <a:srgbClr val="000000"/>
                </a:solidFill>
                <a:effectLst/>
                <a:latin typeface="Helvetica Neue"/>
              </a:rPr>
            </a:br>
            <a:r>
              <a:rPr lang="en-US" sz="1800" b="1" i="0" dirty="0" err="1">
                <a:solidFill>
                  <a:srgbClr val="000000"/>
                </a:solidFill>
                <a:effectLst/>
                <a:latin typeface="Helvetica Neue"/>
              </a:rPr>
              <a:t>minimum_nights</a:t>
            </a:r>
            <a:r>
              <a:rPr lang="en-US" sz="1800" b="1" i="0" dirty="0">
                <a:solidFill>
                  <a:srgbClr val="000000"/>
                </a:solidFill>
                <a:effectLst/>
                <a:latin typeface="Helvetica Neue"/>
              </a:rPr>
              <a:t>:- </a:t>
            </a:r>
            <a:r>
              <a:rPr lang="en-US" sz="1800" i="0" dirty="0">
                <a:solidFill>
                  <a:srgbClr val="000000"/>
                </a:solidFill>
                <a:effectLst/>
                <a:latin typeface="Helvetica Neue"/>
              </a:rPr>
              <a:t>minimum nights people stay</a:t>
            </a:r>
            <a:br>
              <a:rPr lang="en-US" sz="1800" b="1" i="0" dirty="0">
                <a:solidFill>
                  <a:srgbClr val="000000"/>
                </a:solidFill>
                <a:effectLst/>
                <a:latin typeface="Helvetica Neue"/>
              </a:rPr>
            </a:br>
            <a:r>
              <a:rPr lang="en-US" sz="1800" b="1" i="0" dirty="0" err="1">
                <a:solidFill>
                  <a:srgbClr val="000000"/>
                </a:solidFill>
                <a:effectLst/>
                <a:latin typeface="Helvetica Neue"/>
              </a:rPr>
              <a:t>number_of_reviews</a:t>
            </a:r>
            <a:r>
              <a:rPr lang="en-US" sz="1800" b="1" i="0" dirty="0">
                <a:solidFill>
                  <a:srgbClr val="000000"/>
                </a:solidFill>
                <a:effectLst/>
                <a:latin typeface="Helvetica Neue"/>
              </a:rPr>
              <a:t>:- </a:t>
            </a:r>
            <a:r>
              <a:rPr lang="en-US" sz="1800" i="0" dirty="0">
                <a:solidFill>
                  <a:srgbClr val="000000"/>
                </a:solidFill>
                <a:effectLst/>
                <a:latin typeface="Helvetica Neue"/>
              </a:rPr>
              <a:t>total number of reviews</a:t>
            </a:r>
            <a:br>
              <a:rPr lang="en-US" sz="1800" i="0" dirty="0">
                <a:solidFill>
                  <a:srgbClr val="000000"/>
                </a:solidFill>
                <a:effectLst/>
                <a:latin typeface="Helvetica Neue"/>
              </a:rPr>
            </a:br>
            <a:br>
              <a:rPr lang="en-US" sz="1800" i="0" dirty="0">
                <a:solidFill>
                  <a:srgbClr val="000000"/>
                </a:solidFill>
                <a:effectLst/>
                <a:latin typeface="Helvetica Neue"/>
              </a:rPr>
            </a:br>
            <a:br>
              <a:rPr lang="en-US" sz="1800" i="0" dirty="0">
                <a:solidFill>
                  <a:srgbClr val="000000"/>
                </a:solidFill>
                <a:effectLst/>
                <a:latin typeface="Helvetica Neue"/>
              </a:rPr>
            </a:br>
            <a:br>
              <a:rPr lang="en-US" sz="1800" i="0" dirty="0">
                <a:solidFill>
                  <a:srgbClr val="000000"/>
                </a:solidFill>
                <a:effectLst/>
                <a:latin typeface="Helvetica Neue"/>
              </a:rPr>
            </a:br>
            <a:endParaRPr sz="1800" dirty="0">
              <a:solidFill>
                <a:schemeClr val="accent2"/>
              </a:solidFill>
              <a:highlight>
                <a:srgbClr val="FFFFFF"/>
              </a:highlight>
              <a:latin typeface="Roboto"/>
              <a:ea typeface="Roboto"/>
              <a:cs typeface="Roboto"/>
              <a:sym typeface="Roboto"/>
            </a:endParaRPr>
          </a:p>
        </p:txBody>
      </p:sp>
      <p:cxnSp>
        <p:nvCxnSpPr>
          <p:cNvPr id="127" name="Google Shape;127;p29"/>
          <p:cNvCxnSpPr/>
          <p:nvPr/>
        </p:nvCxnSpPr>
        <p:spPr>
          <a:xfrm>
            <a:off x="289800" y="843298"/>
            <a:ext cx="2840400" cy="28800"/>
          </a:xfrm>
          <a:prstGeom prst="straightConnector1">
            <a:avLst/>
          </a:prstGeom>
          <a:noFill/>
          <a:ln w="28575" cap="flat" cmpd="sng">
            <a:solidFill>
              <a:srgbClr val="000000"/>
            </a:solidFill>
            <a:prstDash val="solid"/>
            <a:round/>
            <a:headEnd type="none" w="med" len="med"/>
            <a:tailEnd type="none" w="med" len="med"/>
          </a:ln>
        </p:spPr>
      </p:cxnSp>
      <p:sp>
        <p:nvSpPr>
          <p:cNvPr id="8" name="Rectangle 3">
            <a:extLst>
              <a:ext uri="{FF2B5EF4-FFF2-40B4-BE49-F238E27FC236}">
                <a16:creationId xmlns:a16="http://schemas.microsoft.com/office/drawing/2014/main" id="{1E9DE60E-9DB0-4139-AAEE-3B5657955496}"/>
              </a:ext>
            </a:extLst>
          </p:cNvPr>
          <p:cNvSpPr>
            <a:spLocks noChangeArrowheads="1"/>
          </p:cNvSpPr>
          <p:nvPr/>
        </p:nvSpPr>
        <p:spPr bwMode="auto">
          <a:xfrm>
            <a:off x="311150" y="270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ctrTitle"/>
          </p:nvPr>
        </p:nvSpPr>
        <p:spPr>
          <a:xfrm>
            <a:off x="311700" y="229225"/>
            <a:ext cx="8520600" cy="46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dirty="0" err="1">
                <a:solidFill>
                  <a:srgbClr val="000000"/>
                </a:solidFill>
                <a:effectLst/>
                <a:latin typeface="Helvetica Neue"/>
              </a:rPr>
              <a:t>last_review</a:t>
            </a:r>
            <a:r>
              <a:rPr lang="en-US" sz="1800" b="1" i="0" dirty="0">
                <a:solidFill>
                  <a:srgbClr val="000000"/>
                </a:solidFill>
                <a:effectLst/>
                <a:latin typeface="Helvetica Neue"/>
              </a:rPr>
              <a:t>:- </a:t>
            </a:r>
            <a:r>
              <a:rPr lang="en-US" sz="1800" dirty="0">
                <a:solidFill>
                  <a:srgbClr val="000000"/>
                </a:solidFill>
                <a:latin typeface="Helvetica Neue"/>
              </a:rPr>
              <a:t>D</a:t>
            </a:r>
            <a:r>
              <a:rPr lang="en-US" sz="1800" i="0" dirty="0">
                <a:solidFill>
                  <a:srgbClr val="000000"/>
                </a:solidFill>
                <a:effectLst/>
                <a:latin typeface="Helvetica Neue"/>
              </a:rPr>
              <a:t>ate of last reviews</a:t>
            </a:r>
            <a:br>
              <a:rPr lang="en-US" sz="1800" b="1" i="0" dirty="0">
                <a:solidFill>
                  <a:srgbClr val="000000"/>
                </a:solidFill>
                <a:effectLst/>
                <a:latin typeface="Helvetica Neue"/>
              </a:rPr>
            </a:br>
            <a:r>
              <a:rPr lang="en-US" sz="1800" b="1" i="0" dirty="0" err="1">
                <a:solidFill>
                  <a:srgbClr val="000000"/>
                </a:solidFill>
                <a:effectLst/>
                <a:latin typeface="Helvetica Neue"/>
              </a:rPr>
              <a:t>reviews_per_month</a:t>
            </a:r>
            <a:r>
              <a:rPr lang="en-US" sz="1800" b="1" i="0" dirty="0">
                <a:solidFill>
                  <a:srgbClr val="000000"/>
                </a:solidFill>
                <a:effectLst/>
                <a:latin typeface="Helvetica Neue"/>
              </a:rPr>
              <a:t> :- </a:t>
            </a:r>
            <a:r>
              <a:rPr lang="en-US" sz="1800" i="0" dirty="0">
                <a:solidFill>
                  <a:srgbClr val="000000"/>
                </a:solidFill>
                <a:effectLst/>
                <a:latin typeface="Helvetica Neue"/>
              </a:rPr>
              <a:t>Average number of reviews per month</a:t>
            </a:r>
            <a:br>
              <a:rPr lang="en-US" sz="1800" b="1" i="0" dirty="0">
                <a:solidFill>
                  <a:srgbClr val="000000"/>
                </a:solidFill>
                <a:effectLst/>
                <a:latin typeface="Helvetica Neue"/>
              </a:rPr>
            </a:br>
            <a:r>
              <a:rPr lang="en-US" sz="1800" b="1" i="0" dirty="0" err="1">
                <a:solidFill>
                  <a:srgbClr val="000000"/>
                </a:solidFill>
                <a:effectLst/>
                <a:latin typeface="Helvetica Neue"/>
              </a:rPr>
              <a:t>calculated_host_listings_count</a:t>
            </a:r>
            <a:r>
              <a:rPr lang="en-US" sz="1800" b="1" i="0" dirty="0">
                <a:solidFill>
                  <a:srgbClr val="000000"/>
                </a:solidFill>
                <a:effectLst/>
                <a:latin typeface="Helvetica Neue"/>
              </a:rPr>
              <a:t>:- </a:t>
            </a:r>
            <a:r>
              <a:rPr lang="en-US" sz="1800" dirty="0">
                <a:solidFill>
                  <a:srgbClr val="000000"/>
                </a:solidFill>
                <a:latin typeface="Helvetica Neue"/>
              </a:rPr>
              <a:t>T</a:t>
            </a:r>
            <a:r>
              <a:rPr lang="en-US" sz="1800" i="0" dirty="0">
                <a:solidFill>
                  <a:srgbClr val="000000"/>
                </a:solidFill>
                <a:effectLst/>
                <a:latin typeface="Helvetica Neue"/>
              </a:rPr>
              <a:t>otal number of listing for this host</a:t>
            </a:r>
            <a:br>
              <a:rPr lang="en-US" sz="1800" b="1" i="0" dirty="0">
                <a:solidFill>
                  <a:srgbClr val="000000"/>
                </a:solidFill>
                <a:effectLst/>
                <a:latin typeface="Helvetica Neue"/>
              </a:rPr>
            </a:br>
            <a:r>
              <a:rPr lang="en-US" sz="1800" b="1" i="0" dirty="0">
                <a:solidFill>
                  <a:srgbClr val="000000"/>
                </a:solidFill>
                <a:effectLst/>
                <a:latin typeface="Helvetica Neue"/>
              </a:rPr>
              <a:t>availability_365:- </a:t>
            </a:r>
            <a:r>
              <a:rPr lang="en-US" sz="1800" dirty="0">
                <a:solidFill>
                  <a:srgbClr val="000000"/>
                </a:solidFill>
                <a:latin typeface="Helvetica Neue"/>
              </a:rPr>
              <a:t>N</a:t>
            </a:r>
            <a:r>
              <a:rPr lang="en-US" sz="1800" i="0" dirty="0">
                <a:solidFill>
                  <a:srgbClr val="000000"/>
                </a:solidFill>
                <a:effectLst/>
                <a:latin typeface="Helvetica Neue"/>
              </a:rPr>
              <a:t>umber of days listing available</a:t>
            </a: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ctrTitle"/>
          </p:nvPr>
        </p:nvSpPr>
        <p:spPr>
          <a:xfrm>
            <a:off x="311700" y="0"/>
            <a:ext cx="7850993" cy="644700"/>
          </a:xfrm>
          <a:prstGeom prst="rect">
            <a:avLst/>
          </a:prstGeom>
        </p:spPr>
        <p:txBody>
          <a:bodyPr spcFirstLastPara="1" wrap="square" lIns="91425" tIns="91425" rIns="91425" bIns="91425" anchor="t" anchorCtr="0">
            <a:noAutofit/>
          </a:bodyPr>
          <a:lstStyle/>
          <a:p>
            <a:pPr marL="0" lvl="0" indent="0" rtl="0">
              <a:lnSpc>
                <a:spcPct val="115000"/>
              </a:lnSpc>
              <a:spcBef>
                <a:spcPts val="900"/>
              </a:spcBef>
              <a:spcAft>
                <a:spcPts val="0"/>
              </a:spcAft>
              <a:buNone/>
            </a:pPr>
            <a:r>
              <a:rPr lang="en" sz="2400" b="1" dirty="0">
                <a:solidFill>
                  <a:schemeClr val="accent2"/>
                </a:solidFill>
                <a:highlight>
                  <a:srgbClr val="FFFFFF"/>
                </a:highlight>
                <a:latin typeface="Roboto"/>
                <a:ea typeface="Roboto"/>
                <a:cs typeface="Roboto"/>
                <a:sym typeface="Roboto"/>
              </a:rPr>
              <a:t>Preprocessing</a:t>
            </a:r>
            <a:endParaRPr sz="2400" b="1" dirty="0">
              <a:solidFill>
                <a:schemeClr val="accent2"/>
              </a:solidFill>
              <a:highlight>
                <a:srgbClr val="FFFFFF"/>
              </a:highlight>
              <a:latin typeface="Roboto"/>
              <a:ea typeface="Roboto"/>
              <a:cs typeface="Roboto"/>
              <a:sym typeface="Roboto"/>
            </a:endParaRPr>
          </a:p>
          <a:p>
            <a:pPr marL="0" lvl="0" indent="0" algn="ctr" rtl="0">
              <a:spcBef>
                <a:spcPts val="900"/>
              </a:spcBef>
              <a:spcAft>
                <a:spcPts val="0"/>
              </a:spcAft>
              <a:buNone/>
            </a:pPr>
            <a:endParaRPr dirty="0"/>
          </a:p>
        </p:txBody>
      </p:sp>
      <p:pic>
        <p:nvPicPr>
          <p:cNvPr id="145" name="Google Shape;145;p32"/>
          <p:cNvPicPr preferRelativeResize="0"/>
          <p:nvPr/>
        </p:nvPicPr>
        <p:blipFill>
          <a:blip r:embed="rId3">
            <a:alphaModFix/>
          </a:blip>
          <a:stretch>
            <a:fillRect/>
          </a:stretch>
        </p:blipFill>
        <p:spPr>
          <a:xfrm>
            <a:off x="5977053" y="1135750"/>
            <a:ext cx="3166947" cy="3889733"/>
          </a:xfrm>
          <a:prstGeom prst="rect">
            <a:avLst/>
          </a:prstGeom>
          <a:noFill/>
          <a:ln>
            <a:noFill/>
          </a:ln>
        </p:spPr>
      </p:pic>
      <p:sp>
        <p:nvSpPr>
          <p:cNvPr id="4" name="TextBox 3">
            <a:extLst>
              <a:ext uri="{FF2B5EF4-FFF2-40B4-BE49-F238E27FC236}">
                <a16:creationId xmlns:a16="http://schemas.microsoft.com/office/drawing/2014/main" id="{D0540D1F-C576-496F-9183-AA885D320B3E}"/>
              </a:ext>
            </a:extLst>
          </p:cNvPr>
          <p:cNvSpPr txBox="1"/>
          <p:nvPr/>
        </p:nvSpPr>
        <p:spPr>
          <a:xfrm>
            <a:off x="74341" y="862362"/>
            <a:ext cx="6207513" cy="3539430"/>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latin typeface="Comic Sans MS" panose="030F0702030302020204" pitchFamily="66" charset="0"/>
              </a:rPr>
              <a:t>Cleaning of dataset is very important to get a relevant Information out of it. Following are the process that we have followed to clean our data:</a:t>
            </a:r>
          </a:p>
          <a:p>
            <a:pPr marL="285750" indent="-285750">
              <a:buFont typeface="Wingdings" panose="05000000000000000000" pitchFamily="2" charset="2"/>
              <a:buChar char="Ø"/>
            </a:pPr>
            <a:r>
              <a:rPr lang="en-IN" sz="1600" dirty="0">
                <a:latin typeface="Comic Sans MS" panose="030F0702030302020204" pitchFamily="66" charset="0"/>
              </a:rPr>
              <a:t>We have determined the shape, columns and their data types of our dataset.</a:t>
            </a:r>
          </a:p>
          <a:p>
            <a:pPr marL="285750" indent="-285750">
              <a:buFont typeface="Wingdings" panose="05000000000000000000" pitchFamily="2" charset="2"/>
              <a:buChar char="Ø"/>
            </a:pPr>
            <a:r>
              <a:rPr lang="en-IN" sz="1600" dirty="0">
                <a:latin typeface="Comic Sans MS" panose="030F0702030302020204" pitchFamily="66" charset="0"/>
              </a:rPr>
              <a:t>Eliminated the columns that are not needed in our analysis.</a:t>
            </a:r>
          </a:p>
          <a:p>
            <a:pPr marL="285750" indent="-285750">
              <a:buFont typeface="Wingdings" panose="05000000000000000000" pitchFamily="2" charset="2"/>
              <a:buChar char="Ø"/>
            </a:pPr>
            <a:r>
              <a:rPr lang="en-IN" sz="1600" dirty="0">
                <a:latin typeface="Comic Sans MS" panose="030F0702030302020204" pitchFamily="66" charset="0"/>
              </a:rPr>
              <a:t>Determined the columns that have null values present in it and the null</a:t>
            </a:r>
          </a:p>
          <a:p>
            <a:pPr marL="285750" indent="-285750">
              <a:buFont typeface="Wingdings" panose="05000000000000000000" pitchFamily="2" charset="2"/>
              <a:buChar char="Ø"/>
            </a:pPr>
            <a:r>
              <a:rPr lang="en-IN" sz="1600" dirty="0">
                <a:latin typeface="Comic Sans MS" panose="030F0702030302020204" pitchFamily="66" charset="0"/>
              </a:rPr>
              <a:t>Count.</a:t>
            </a:r>
          </a:p>
          <a:p>
            <a:pPr marL="285750" indent="-285750">
              <a:buFont typeface="Wingdings" panose="05000000000000000000" pitchFamily="2" charset="2"/>
              <a:buChar char="Ø"/>
            </a:pPr>
            <a:r>
              <a:rPr lang="en-IN" sz="1600" dirty="0">
                <a:latin typeface="Comic Sans MS" panose="030F0702030302020204" pitchFamily="66" charset="0"/>
              </a:rPr>
              <a:t>Imputed the null values that has higher number of null count.</a:t>
            </a:r>
          </a:p>
          <a:p>
            <a:pPr marL="285750" indent="-285750">
              <a:buFont typeface="Wingdings" panose="05000000000000000000" pitchFamily="2" charset="2"/>
              <a:buChar char="Ø"/>
            </a:pPr>
            <a:r>
              <a:rPr lang="en-IN" sz="1600" dirty="0">
                <a:latin typeface="Comic Sans MS" panose="030F0702030302020204" pitchFamily="66" charset="0"/>
              </a:rPr>
              <a:t>Deleted the records for the columns that has very low null count.</a:t>
            </a:r>
          </a:p>
          <a:p>
            <a:pPr marL="285750" indent="-285750">
              <a:buFont typeface="Wingdings" panose="05000000000000000000" pitchFamily="2" charset="2"/>
              <a:buChar char="Ø"/>
            </a:pPr>
            <a:endParaRPr lang="en-IN" sz="1600" dirty="0">
              <a:latin typeface="Comic Sans MS" panose="030F07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ctrTitle"/>
          </p:nvPr>
        </p:nvSpPr>
        <p:spPr>
          <a:xfrm>
            <a:off x="197075" y="257450"/>
            <a:ext cx="8520600" cy="54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2400" b="1">
                <a:solidFill>
                  <a:schemeClr val="accent2"/>
                </a:solidFill>
                <a:highlight>
                  <a:srgbClr val="FFFFFF"/>
                </a:highlight>
                <a:latin typeface="Roboto"/>
                <a:ea typeface="Roboto"/>
                <a:cs typeface="Roboto"/>
                <a:sym typeface="Roboto"/>
              </a:rPr>
              <a:t>Exploratory Analysis</a:t>
            </a:r>
            <a:endParaRPr sz="2400" b="1">
              <a:solidFill>
                <a:schemeClr val="accent2"/>
              </a:solidFill>
              <a:highlight>
                <a:srgbClr val="FFFFFF"/>
              </a:highlight>
              <a:latin typeface="Roboto"/>
              <a:ea typeface="Roboto"/>
              <a:cs typeface="Roboto"/>
              <a:sym typeface="Roboto"/>
            </a:endParaRPr>
          </a:p>
          <a:p>
            <a:pPr marL="0" lvl="0" indent="0" algn="ctr" rtl="0">
              <a:spcBef>
                <a:spcPts val="900"/>
              </a:spcBef>
              <a:spcAft>
                <a:spcPts val="0"/>
              </a:spcAft>
              <a:buNone/>
            </a:pPr>
            <a:endParaRPr/>
          </a:p>
        </p:txBody>
      </p:sp>
      <p:sp>
        <p:nvSpPr>
          <p:cNvPr id="151" name="Google Shape;151;p33"/>
          <p:cNvSpPr txBox="1">
            <a:spLocks noGrp="1"/>
          </p:cNvSpPr>
          <p:nvPr>
            <p:ph type="subTitle" idx="1"/>
          </p:nvPr>
        </p:nvSpPr>
        <p:spPr>
          <a:xfrm>
            <a:off x="0" y="802250"/>
            <a:ext cx="4441500" cy="3968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accent2"/>
              </a:buClr>
              <a:buSzPts val="1800"/>
              <a:buFont typeface="Roboto"/>
              <a:buChar char="❖"/>
            </a:pPr>
            <a:r>
              <a:rPr lang="en-US" sz="1800" dirty="0">
                <a:solidFill>
                  <a:schemeClr val="accent2"/>
                </a:solidFill>
                <a:highlight>
                  <a:srgbClr val="FFFFFF"/>
                </a:highlight>
                <a:latin typeface="Roboto"/>
                <a:ea typeface="Roboto"/>
                <a:cs typeface="Roboto"/>
                <a:sym typeface="Roboto"/>
              </a:rPr>
              <a:t>The famous price vs minimum nights </a:t>
            </a:r>
          </a:p>
          <a:p>
            <a:pPr marL="457200" lvl="0" indent="-342900" algn="l" rtl="0">
              <a:lnSpc>
                <a:spcPct val="150000"/>
              </a:lnSpc>
              <a:spcBef>
                <a:spcPts val="0"/>
              </a:spcBef>
              <a:spcAft>
                <a:spcPts val="0"/>
              </a:spcAft>
              <a:buClr>
                <a:schemeClr val="accent2"/>
              </a:buClr>
              <a:buSzPts val="1800"/>
              <a:buFont typeface="Roboto"/>
              <a:buChar char="❖"/>
            </a:pPr>
            <a:r>
              <a:rPr lang="en-US" sz="1800" dirty="0">
                <a:solidFill>
                  <a:schemeClr val="accent2"/>
                </a:solidFill>
                <a:highlight>
                  <a:srgbClr val="FFFFFF"/>
                </a:highlight>
                <a:latin typeface="Roboto"/>
                <a:ea typeface="Roboto"/>
                <a:cs typeface="Roboto"/>
                <a:sym typeface="Roboto"/>
              </a:rPr>
              <a:t>We will be finding the relationship between these two numerical variables using seaborn scatter plot as show </a:t>
            </a:r>
            <a:endParaRPr sz="1800" dirty="0">
              <a:solidFill>
                <a:schemeClr val="accent2"/>
              </a:solidFill>
              <a:highlight>
                <a:srgbClr val="FFFFFF"/>
              </a:highlight>
              <a:latin typeface="Roboto"/>
              <a:ea typeface="Roboto"/>
              <a:cs typeface="Roboto"/>
              <a:sym typeface="Roboto"/>
            </a:endParaRPr>
          </a:p>
          <a:p>
            <a:pPr marL="457200" lvl="0" indent="-342900" algn="l" rtl="0">
              <a:lnSpc>
                <a:spcPct val="150000"/>
              </a:lnSpc>
              <a:spcBef>
                <a:spcPts val="0"/>
              </a:spcBef>
              <a:spcAft>
                <a:spcPts val="0"/>
              </a:spcAft>
              <a:buClr>
                <a:schemeClr val="accent2"/>
              </a:buClr>
              <a:buSzPts val="1800"/>
              <a:buFont typeface="Roboto"/>
              <a:buChar char="❖"/>
            </a:pPr>
            <a:r>
              <a:rPr lang="en-US" sz="1800" dirty="0">
                <a:solidFill>
                  <a:schemeClr val="accent2"/>
                </a:solidFill>
                <a:highlight>
                  <a:srgbClr val="FFFFFF"/>
                </a:highlight>
                <a:latin typeface="Roboto"/>
                <a:ea typeface="Roboto"/>
                <a:cs typeface="Roboto"/>
                <a:sym typeface="Roboto"/>
              </a:rPr>
              <a:t>Many data point are clustered on 0 price  range , few have min nights for stay but price is 0 , look like </a:t>
            </a:r>
            <a:r>
              <a:rPr lang="en-US" sz="1800" dirty="0" err="1">
                <a:solidFill>
                  <a:schemeClr val="accent2"/>
                </a:solidFill>
                <a:highlight>
                  <a:srgbClr val="FFFFFF"/>
                </a:highlight>
                <a:latin typeface="Roboto"/>
                <a:ea typeface="Roboto"/>
                <a:cs typeface="Roboto"/>
                <a:sym typeface="Roboto"/>
              </a:rPr>
              <a:t>anamoly</a:t>
            </a:r>
            <a:r>
              <a:rPr lang="en-US" sz="1800" dirty="0">
                <a:solidFill>
                  <a:schemeClr val="accent2"/>
                </a:solidFill>
                <a:highlight>
                  <a:srgbClr val="FFFFFF"/>
                </a:highlight>
                <a:latin typeface="Roboto"/>
                <a:ea typeface="Roboto"/>
                <a:cs typeface="Roboto"/>
                <a:sym typeface="Roboto"/>
              </a:rPr>
              <a:t> in price</a:t>
            </a:r>
            <a:endParaRPr sz="1800" dirty="0">
              <a:solidFill>
                <a:schemeClr val="accent2"/>
              </a:solidFill>
              <a:highlight>
                <a:srgbClr val="FFFFFF"/>
              </a:highlight>
              <a:latin typeface="Roboto"/>
              <a:ea typeface="Roboto"/>
              <a:cs typeface="Roboto"/>
              <a:sym typeface="Roboto"/>
            </a:endParaRPr>
          </a:p>
        </p:txBody>
      </p:sp>
      <p:pic>
        <p:nvPicPr>
          <p:cNvPr id="3" name="Picture 2">
            <a:extLst>
              <a:ext uri="{FF2B5EF4-FFF2-40B4-BE49-F238E27FC236}">
                <a16:creationId xmlns:a16="http://schemas.microsoft.com/office/drawing/2014/main" id="{E6F475D5-99BC-4867-8508-57818B962656}"/>
              </a:ext>
            </a:extLst>
          </p:cNvPr>
          <p:cNvPicPr>
            <a:picLocks noChangeAspect="1"/>
          </p:cNvPicPr>
          <p:nvPr/>
        </p:nvPicPr>
        <p:blipFill rotWithShape="1">
          <a:blip r:embed="rId3"/>
          <a:srcRect l="6273" r="9348"/>
          <a:stretch/>
        </p:blipFill>
        <p:spPr>
          <a:xfrm>
            <a:off x="4309633" y="552153"/>
            <a:ext cx="4834367" cy="300880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1401</Words>
  <Application>Microsoft Office PowerPoint</Application>
  <PresentationFormat>On-screen Show (16:9)</PresentationFormat>
  <Paragraphs>96</Paragraphs>
  <Slides>19</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charter</vt:lpstr>
      <vt:lpstr>Book Antiqua</vt:lpstr>
      <vt:lpstr>Helvetica Neue</vt:lpstr>
      <vt:lpstr>Comic Sans MS</vt:lpstr>
      <vt:lpstr>Arial</vt:lpstr>
      <vt:lpstr>Montserrat</vt:lpstr>
      <vt:lpstr>Wingdings</vt:lpstr>
      <vt:lpstr>Roboto</vt:lpstr>
      <vt:lpstr>Simple Light</vt:lpstr>
      <vt:lpstr>Simple Light</vt:lpstr>
      <vt:lpstr>           Capstone Project  Airbnb Bookings Analysis  </vt:lpstr>
      <vt:lpstr>PowerPoint Presentation</vt:lpstr>
      <vt:lpstr>Table of Content</vt:lpstr>
      <vt:lpstr>About Airbnb  </vt:lpstr>
      <vt:lpstr>Agenda</vt:lpstr>
      <vt:lpstr>Data Description id :- These give us the listing id name:- Listing name host_id:-  host id host_name :- host name neighbourhood_group :- NYC borough neighbourhood:- NYC neighbourhood latitude :- listing latitude longitude :- listing longitude room_type :- type of room (  entire home / apt , private room ,share room) price:- listing price minimum_nights:- minimum nights people stay number_of_reviews:- total number of reviews    </vt:lpstr>
      <vt:lpstr>last_review:- Date of last reviews reviews_per_month :- Average number of reviews per month calculated_host_listings_count:- Total number of listing for this host availability_365:- Number of days listing available</vt:lpstr>
      <vt:lpstr>Preprocessing </vt:lpstr>
      <vt:lpstr>Exploratory Analysis </vt:lpstr>
      <vt:lpstr>Top 10 Neighbourhood groups </vt:lpstr>
      <vt:lpstr>host name vs price </vt:lpstr>
      <vt:lpstr>Most costlier place </vt:lpstr>
      <vt:lpstr> </vt:lpstr>
      <vt:lpstr>Room _type with price </vt:lpstr>
      <vt:lpstr>Correlation Heatmap</vt:lpstr>
      <vt:lpstr>Price Vs Locations and Number of reviews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cp:lastModifiedBy>nitinpawar31798@gmail.com</cp:lastModifiedBy>
  <cp:revision>5</cp:revision>
  <dcterms:modified xsi:type="dcterms:W3CDTF">2022-09-21T19:16:58Z</dcterms:modified>
</cp:coreProperties>
</file>